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4" r:id="rId3"/>
    <p:sldId id="326" r:id="rId4"/>
    <p:sldId id="319" r:id="rId5"/>
    <p:sldId id="354" r:id="rId6"/>
    <p:sldId id="355" r:id="rId7"/>
    <p:sldId id="329" r:id="rId8"/>
    <p:sldId id="337" r:id="rId9"/>
    <p:sldId id="334" r:id="rId10"/>
    <p:sldId id="350" r:id="rId11"/>
    <p:sldId id="351" r:id="rId12"/>
    <p:sldId id="328" r:id="rId13"/>
    <p:sldId id="344" r:id="rId14"/>
    <p:sldId id="346" r:id="rId15"/>
    <p:sldId id="347" r:id="rId16"/>
    <p:sldId id="353" r:id="rId17"/>
    <p:sldId id="352" r:id="rId18"/>
    <p:sldId id="297" r:id="rId19"/>
    <p:sldId id="340" r:id="rId20"/>
    <p:sldId id="343" r:id="rId21"/>
    <p:sldId id="342" r:id="rId22"/>
    <p:sldId id="357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60"/>
  </p:normalViewPr>
  <p:slideViewPr>
    <p:cSldViewPr>
      <p:cViewPr varScale="1">
        <p:scale>
          <a:sx n="122" d="100"/>
          <a:sy n="122" d="100"/>
        </p:scale>
        <p:origin x="-13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005A-055F-4D2F-A870-01A96E21234B}" type="datetimeFigureOut">
              <a:rPr lang="cs-CZ" smtClean="0"/>
              <a:pPr/>
              <a:t>26.04.2021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7CB7-1575-44CF-AE24-EE311B8819A6}" type="slidenum">
              <a:rPr lang="cs-CZ" smtClean="0"/>
              <a:pPr/>
              <a:t>‹nr.›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005A-055F-4D2F-A870-01A96E21234B}" type="datetimeFigureOut">
              <a:rPr lang="cs-CZ" smtClean="0"/>
              <a:pPr/>
              <a:t>26.04.2021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7CB7-1575-44CF-AE24-EE311B8819A6}" type="slidenum">
              <a:rPr lang="cs-CZ" smtClean="0"/>
              <a:pPr/>
              <a:t>‹nr.›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005A-055F-4D2F-A870-01A96E21234B}" type="datetimeFigureOut">
              <a:rPr lang="cs-CZ" smtClean="0"/>
              <a:pPr/>
              <a:t>26.04.2021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7CB7-1575-44CF-AE24-EE311B8819A6}" type="slidenum">
              <a:rPr lang="cs-CZ" smtClean="0"/>
              <a:pPr/>
              <a:t>‹nr.›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005A-055F-4D2F-A870-01A96E21234B}" type="datetimeFigureOut">
              <a:rPr lang="cs-CZ" smtClean="0"/>
              <a:pPr/>
              <a:t>26.04.2021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7CB7-1575-44CF-AE24-EE311B8819A6}" type="slidenum">
              <a:rPr lang="cs-CZ" smtClean="0"/>
              <a:pPr/>
              <a:t>‹nr.›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005A-055F-4D2F-A870-01A96E21234B}" type="datetimeFigureOut">
              <a:rPr lang="cs-CZ" smtClean="0"/>
              <a:pPr/>
              <a:t>26.04.2021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7CB7-1575-44CF-AE24-EE311B8819A6}" type="slidenum">
              <a:rPr lang="cs-CZ" smtClean="0"/>
              <a:pPr/>
              <a:t>‹nr.›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005A-055F-4D2F-A870-01A96E21234B}" type="datetimeFigureOut">
              <a:rPr lang="cs-CZ" smtClean="0"/>
              <a:pPr/>
              <a:t>26.04.2021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7CB7-1575-44CF-AE24-EE311B8819A6}" type="slidenum">
              <a:rPr lang="cs-CZ" smtClean="0"/>
              <a:pPr/>
              <a:t>‹nr.›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005A-055F-4D2F-A870-01A96E21234B}" type="datetimeFigureOut">
              <a:rPr lang="cs-CZ" smtClean="0"/>
              <a:pPr/>
              <a:t>26.04.2021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7CB7-1575-44CF-AE24-EE311B8819A6}" type="slidenum">
              <a:rPr lang="cs-CZ" smtClean="0"/>
              <a:pPr/>
              <a:t>‹nr.›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005A-055F-4D2F-A870-01A96E21234B}" type="datetimeFigureOut">
              <a:rPr lang="cs-CZ" smtClean="0"/>
              <a:pPr/>
              <a:t>26.04.2021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7CB7-1575-44CF-AE24-EE311B8819A6}" type="slidenum">
              <a:rPr lang="cs-CZ" smtClean="0"/>
              <a:pPr/>
              <a:t>‹nr.›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005A-055F-4D2F-A870-01A96E21234B}" type="datetimeFigureOut">
              <a:rPr lang="cs-CZ" smtClean="0"/>
              <a:pPr/>
              <a:t>26.04.2021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7CB7-1575-44CF-AE24-EE311B8819A6}" type="slidenum">
              <a:rPr lang="cs-CZ" smtClean="0"/>
              <a:pPr/>
              <a:t>‹nr.›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005A-055F-4D2F-A870-01A96E21234B}" type="datetimeFigureOut">
              <a:rPr lang="cs-CZ" smtClean="0"/>
              <a:pPr/>
              <a:t>26.04.2021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7CB7-1575-44CF-AE24-EE311B8819A6}" type="slidenum">
              <a:rPr lang="cs-CZ" smtClean="0"/>
              <a:pPr/>
              <a:t>‹nr.›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005A-055F-4D2F-A870-01A96E21234B}" type="datetimeFigureOut">
              <a:rPr lang="cs-CZ" smtClean="0"/>
              <a:pPr/>
              <a:t>26.04.2021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7CB7-1575-44CF-AE24-EE311B8819A6}" type="slidenum">
              <a:rPr lang="cs-CZ" smtClean="0"/>
              <a:pPr/>
              <a:t>‹nr.›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4005A-055F-4D2F-A870-01A96E21234B}" type="datetimeFigureOut">
              <a:rPr lang="cs-CZ" smtClean="0"/>
              <a:pPr/>
              <a:t>26.04.2021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27CB7-1575-44CF-AE24-EE311B8819A6}" type="slidenum">
              <a:rPr lang="cs-CZ" smtClean="0"/>
              <a:pPr/>
              <a:t>‹nr.›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4800" b="1" dirty="0"/>
              <a:t>Prezentace projektů </a:t>
            </a:r>
            <a:br>
              <a:rPr lang="cs-CZ" sz="4800" b="1" dirty="0"/>
            </a:br>
            <a:r>
              <a:rPr lang="cs-CZ" sz="4800" b="1" dirty="0"/>
              <a:t>Nadačního fondu pro Březnici</a:t>
            </a:r>
            <a:r>
              <a:rPr lang="cs-CZ" sz="4800" b="1"/>
              <a:t/>
            </a:r>
            <a:br>
              <a:rPr lang="cs-CZ" sz="4800" b="1"/>
            </a:br>
            <a:r>
              <a:rPr lang="cs-CZ" sz="4800" b="1" smtClean="0"/>
              <a:t>rok </a:t>
            </a:r>
            <a:r>
              <a:rPr lang="cs-CZ" sz="4800" b="1" dirty="0" smtClean="0"/>
              <a:t>2020</a:t>
            </a:r>
            <a:r>
              <a:rPr lang="cs-CZ" sz="4800" dirty="0"/>
              <a:t/>
            </a:r>
            <a:br>
              <a:rPr lang="cs-CZ" sz="4800" dirty="0"/>
            </a:br>
            <a:endParaRPr lang="cs-CZ" sz="48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581127"/>
            <a:ext cx="6400800" cy="1545035"/>
          </a:xfrm>
        </p:spPr>
        <p:txBody>
          <a:bodyPr/>
          <a:lstStyle/>
          <a:p>
            <a:endParaRPr lang="cs-CZ" dirty="0"/>
          </a:p>
        </p:txBody>
      </p:sp>
      <p:graphicFrame>
        <p:nvGraphicFramePr>
          <p:cNvPr id="4" name="Zástupný symbol pro obsah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3475552"/>
              </p:ext>
            </p:extLst>
          </p:nvPr>
        </p:nvGraphicFramePr>
        <p:xfrm>
          <a:off x="3131840" y="4401106"/>
          <a:ext cx="2880320" cy="190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Acrobat Document" r:id="rId3" imgW="6095629" imgH="4572000" progId="AcroExch.Document.DC">
                  <p:embed/>
                </p:oleObj>
              </mc:Choice>
              <mc:Fallback>
                <p:oleObj name="Acrobat Document" r:id="rId3" imgW="6095629" imgH="45720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31840" y="4401106"/>
                        <a:ext cx="2880320" cy="1905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A7A2EA0D-3AF0-4C79-BD2B-CF74DBDC0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Sbor dobrovolných hasičů  15.000,- Kč</a:t>
            </a:r>
            <a:endParaRPr lang="cs-CZ" dirty="0"/>
          </a:p>
        </p:txBody>
      </p:sp>
      <p:pic>
        <p:nvPicPr>
          <p:cNvPr id="14" name="Zástupný obsah 13">
            <a:extLst>
              <a:ext uri="{FF2B5EF4-FFF2-40B4-BE49-F238E27FC236}">
                <a16:creationId xmlns="" xmlns:a16="http://schemas.microsoft.com/office/drawing/2014/main" id="{62BEDFAB-87A0-4C59-A4A3-42E10034B06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03725" y="2165152"/>
            <a:ext cx="4525963" cy="3394472"/>
          </a:xfrm>
        </p:spPr>
      </p:pic>
      <p:sp>
        <p:nvSpPr>
          <p:cNvPr id="18" name="Zástupný obsah 17">
            <a:extLst>
              <a:ext uri="{FF2B5EF4-FFF2-40B4-BE49-F238E27FC236}">
                <a16:creationId xmlns="" xmlns:a16="http://schemas.microsoft.com/office/drawing/2014/main" id="{DFEF05AA-6117-4FCB-B699-B81D63AEE0C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Realizováno 2019: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Dar v roce 2019 byl využit na tisk výročních brožur.</a:t>
            </a:r>
          </a:p>
        </p:txBody>
      </p:sp>
    </p:spTree>
    <p:extLst>
      <p:ext uri="{BB962C8B-B14F-4D97-AF65-F5344CB8AC3E}">
        <p14:creationId xmlns:p14="http://schemas.microsoft.com/office/powerpoint/2010/main" val="2118120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DDB35A0-95CA-4459-BC00-0905CD650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Sbor dobrovolných hasičů </a:t>
            </a: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="" xmlns:a16="http://schemas.microsoft.com/office/drawing/2014/main" id="{FE7E9177-7F19-483E-A658-C264751A25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Žádost 2020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="" xmlns:a16="http://schemas.microsoft.com/office/drawing/2014/main" id="{B7C1B076-525E-4889-82CD-7F89BF54BE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Podpora sportovních družstev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="" xmlns:a16="http://schemas.microsoft.com/office/drawing/2014/main" id="{7D723A02-225F-42B6-AFD0-C5F0C2224BB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/>
              <a:t>V tomto roce by jsme chtěli podpořit naše sportovní družstva, které potřebují zakoupit </a:t>
            </a:r>
            <a:r>
              <a:rPr lang="cs-CZ" b="1" dirty="0"/>
              <a:t>stan pro účast na soutěžích v ceně 20 000Kč</a:t>
            </a:r>
            <a:r>
              <a:rPr lang="cs-CZ" dirty="0"/>
              <a:t>. V dnešní době kdy hasičský sport zažívá obrovský vzestup trvají soutěže celý den a některé jsou i dvoukolové proto je potřebné, aby se závodníci měli kam schovat před nepřízní počasí. </a:t>
            </a:r>
          </a:p>
        </p:txBody>
      </p:sp>
      <p:pic>
        <p:nvPicPr>
          <p:cNvPr id="8" name="Zástupný obsah 7">
            <a:extLst>
              <a:ext uri="{FF2B5EF4-FFF2-40B4-BE49-F238E27FC236}">
                <a16:creationId xmlns="" xmlns:a16="http://schemas.microsoft.com/office/drawing/2014/main" id="{3211F748-EE43-4A3D-B17F-F8B446B013D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298" y="2564904"/>
            <a:ext cx="3812182" cy="3812182"/>
          </a:xfrm>
        </p:spPr>
      </p:pic>
    </p:spTree>
    <p:extLst>
      <p:ext uri="{BB962C8B-B14F-4D97-AF65-F5344CB8AC3E}">
        <p14:creationId xmlns:p14="http://schemas.microsoft.com/office/powerpoint/2010/main" val="2030983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Kulturní Gang Březnice  15.000,- Kč 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7544" y="1628800"/>
            <a:ext cx="4040188" cy="783778"/>
          </a:xfrm>
        </p:spPr>
        <p:txBody>
          <a:bodyPr>
            <a:normAutofit/>
          </a:bodyPr>
          <a:lstStyle/>
          <a:p>
            <a:r>
              <a:rPr lang="cs-CZ" dirty="0"/>
              <a:t>      </a:t>
            </a:r>
            <a:r>
              <a:rPr lang="cs-CZ" sz="3100" dirty="0"/>
              <a:t>     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39552" y="1417638"/>
            <a:ext cx="8352928" cy="922932"/>
          </a:xfrm>
        </p:spPr>
        <p:txBody>
          <a:bodyPr>
            <a:normAutofit/>
          </a:bodyPr>
          <a:lstStyle/>
          <a:p>
            <a:pPr algn="ctr"/>
            <a:r>
              <a:rPr lang="cs-CZ" dirty="0" err="1"/>
              <a:t>Rockfest</a:t>
            </a:r>
            <a:r>
              <a:rPr lang="cs-CZ" dirty="0"/>
              <a:t>, Cestovatelské pořady, Koncerty alternativních kapel, Čertovské hrádky, Rodinné akce</a:t>
            </a:r>
          </a:p>
          <a:p>
            <a:pPr algn="ctr"/>
            <a:endParaRPr lang="cs-CZ" sz="1200" dirty="0"/>
          </a:p>
        </p:txBody>
      </p:sp>
      <p:pic>
        <p:nvPicPr>
          <p:cNvPr id="9" name="Zástupný obsah 13">
            <a:extLst>
              <a:ext uri="{FF2B5EF4-FFF2-40B4-BE49-F238E27FC236}">
                <a16:creationId xmlns="" xmlns:a16="http://schemas.microsoft.com/office/drawing/2014/main" id="{308F7C57-B2BF-4CC9-8CC6-0358E3D8CC8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00" y="2803790"/>
            <a:ext cx="4286188" cy="2857458"/>
          </a:xfrm>
        </p:spPr>
      </p:pic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0BD52129-8EFD-40B1-A051-8737A1C786D7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625" y="2174875"/>
            <a:ext cx="3460175" cy="474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002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Kulturní Gang Březnice 15.000,- Kč 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7544" y="1628800"/>
            <a:ext cx="4040188" cy="783778"/>
          </a:xfrm>
        </p:spPr>
        <p:txBody>
          <a:bodyPr>
            <a:normAutofit/>
          </a:bodyPr>
          <a:lstStyle/>
          <a:p>
            <a:r>
              <a:rPr lang="cs-CZ" dirty="0"/>
              <a:t>      </a:t>
            </a:r>
            <a:r>
              <a:rPr lang="cs-CZ" sz="3100" dirty="0"/>
              <a:t>     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39552" y="1417638"/>
            <a:ext cx="8352928" cy="922932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Jedna z nejúspěšnějších akcí roku 2019: </a:t>
            </a:r>
            <a:r>
              <a:rPr lang="cs-CZ" dirty="0" err="1"/>
              <a:t>Gulášování</a:t>
            </a:r>
            <a:r>
              <a:rPr lang="cs-CZ" dirty="0"/>
              <a:t> </a:t>
            </a:r>
          </a:p>
          <a:p>
            <a:pPr algn="ctr"/>
            <a:endParaRPr lang="cs-CZ" sz="1200" dirty="0"/>
          </a:p>
        </p:txBody>
      </p:sp>
      <p:pic>
        <p:nvPicPr>
          <p:cNvPr id="10" name="Zástupný obsah 9">
            <a:extLst>
              <a:ext uri="{FF2B5EF4-FFF2-40B4-BE49-F238E27FC236}">
                <a16:creationId xmlns="" xmlns:a16="http://schemas.microsoft.com/office/drawing/2014/main" id="{38BAEF22-97C4-4FE9-86E0-3DA2F46B8F8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174874"/>
            <a:ext cx="3190700" cy="4512387"/>
          </a:xfrm>
        </p:spPr>
      </p:pic>
      <p:pic>
        <p:nvPicPr>
          <p:cNvPr id="14" name="Zástupný obsah 13">
            <a:extLst>
              <a:ext uri="{FF2B5EF4-FFF2-40B4-BE49-F238E27FC236}">
                <a16:creationId xmlns="" xmlns:a16="http://schemas.microsoft.com/office/drawing/2014/main" id="{3AAE4A06-0CF2-436E-A69A-7685A710112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807" y="2636912"/>
            <a:ext cx="4644518" cy="3096344"/>
          </a:xfrm>
        </p:spPr>
      </p:pic>
    </p:spTree>
    <p:extLst>
      <p:ext uri="{BB962C8B-B14F-4D97-AF65-F5344CB8AC3E}">
        <p14:creationId xmlns:p14="http://schemas.microsoft.com/office/powerpoint/2010/main" val="3412230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BFC7F3E-1322-4415-8424-B6609346A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rmAutofit/>
          </a:bodyPr>
          <a:lstStyle/>
          <a:p>
            <a:r>
              <a:rPr lang="cs-CZ" b="1" dirty="0"/>
              <a:t>KGB Plánován 2020: 15.000,- Kč </a:t>
            </a:r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="" xmlns:a16="http://schemas.microsoft.com/office/drawing/2014/main" id="{6C8F439E-9315-418F-BA0D-D36FBE3AE1B5}"/>
              </a:ext>
            </a:extLst>
          </p:cNvPr>
          <p:cNvSpPr/>
          <p:nvPr/>
        </p:nvSpPr>
        <p:spPr>
          <a:xfrm>
            <a:off x="539552" y="1988840"/>
            <a:ext cx="7992888" cy="41295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V roce 2020 uspořádáme opět Březnické </a:t>
            </a:r>
            <a:r>
              <a:rPr lang="cs-CZ" dirty="0" err="1"/>
              <a:t>gulášování</a:t>
            </a:r>
            <a:r>
              <a:rPr lang="cs-CZ" dirty="0"/>
              <a:t>, </a:t>
            </a:r>
            <a:r>
              <a:rPr lang="cs-CZ" dirty="0" err="1"/>
              <a:t>Rockfest</a:t>
            </a:r>
            <a:r>
              <a:rPr lang="cs-CZ" dirty="0"/>
              <a:t> Březnice, Lokální </a:t>
            </a:r>
            <a:r>
              <a:rPr lang="cs-CZ" dirty="0" err="1"/>
              <a:t>filmovar</a:t>
            </a:r>
            <a:r>
              <a:rPr lang="cs-CZ" dirty="0"/>
              <a:t>, </a:t>
            </a:r>
            <a:r>
              <a:rPr lang="cs-CZ" dirty="0" err="1"/>
              <a:t>Listopadovej</a:t>
            </a:r>
            <a:r>
              <a:rPr lang="cs-CZ" dirty="0"/>
              <a:t> underground či Čertovské hrátky.</a:t>
            </a:r>
          </a:p>
          <a:p>
            <a:r>
              <a:rPr lang="cs-CZ" b="1" u="sng" dirty="0"/>
              <a:t>Příspěvek Nadačního fondu bychom rádi využili na spolufinancování těchto akcí, ale také na doplnění mobiliáře na starém kluzišti (lavice, stoly).</a:t>
            </a:r>
            <a:endParaRPr lang="cs-CZ" dirty="0"/>
          </a:p>
          <a:p>
            <a:r>
              <a:rPr lang="cs-CZ" dirty="0"/>
              <a:t>Veškeré realizované aktivity přispějí ke zvýšení atraktivnosti života ve venkovském region.  Projekt nepřináší žádná významná rizika a s ohledem na zkušenosti žadatele je velmi dobře realizovatelný.  Financování v plné výši z rozpočtu spolku je však obtížné.  Kromě nadačního příspěvku budou jednotlivé akce financovány také z příjmů ze vstupného, doplňkového prodeje, prostředků spolku a dalších grantů. </a:t>
            </a:r>
          </a:p>
          <a:p>
            <a:r>
              <a:rPr lang="cs-CZ" dirty="0"/>
              <a:t> </a:t>
            </a:r>
          </a:p>
          <a:p>
            <a:r>
              <a:rPr lang="cs-CZ" dirty="0"/>
              <a:t>Vážíme si Vaší podpory, která přispívá k rozvoji kulturního života v našem městě a okolí.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cs-CZ" b="1" dirty="0">
              <a:latin typeface="Cambria" panose="02040503050406030204" pitchFamily="18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cs-CZ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494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SK Březnice 15.000,- Kč 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     Realizováno 2019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sz="3200" dirty="0"/>
              <a:t>Revitalizace stávajících</a:t>
            </a:r>
          </a:p>
          <a:p>
            <a:pPr>
              <a:buNone/>
            </a:pPr>
            <a:r>
              <a:rPr lang="cs-CZ" sz="3200" dirty="0"/>
              <a:t>Střídaček.</a:t>
            </a:r>
          </a:p>
          <a:p>
            <a:pPr>
              <a:buNone/>
            </a:pPr>
            <a:r>
              <a:rPr lang="cs-CZ" sz="3200" dirty="0"/>
              <a:t>Obložení dřevěným</a:t>
            </a:r>
          </a:p>
          <a:p>
            <a:pPr>
              <a:buNone/>
            </a:pPr>
            <a:r>
              <a:rPr lang="cs-CZ" sz="3200" dirty="0"/>
              <a:t>podkladem, výměna</a:t>
            </a:r>
          </a:p>
          <a:p>
            <a:pPr>
              <a:buNone/>
            </a:pPr>
            <a:r>
              <a:rPr lang="cs-CZ" sz="3200" dirty="0"/>
              <a:t>plexiskla, nový nátěr.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      REVITALIZACE STŘÍDAČEK</a:t>
            </a:r>
          </a:p>
        </p:txBody>
      </p:sp>
      <p:pic>
        <p:nvPicPr>
          <p:cNvPr id="9" name="Zástupný obsah 8">
            <a:extLst>
              <a:ext uri="{FF2B5EF4-FFF2-40B4-BE49-F238E27FC236}">
                <a16:creationId xmlns="" xmlns:a16="http://schemas.microsoft.com/office/drawing/2014/main" id="{F12177AA-CF16-4667-A4C9-1EDBDC7E7F6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34853"/>
            <a:ext cx="4391471" cy="3293603"/>
          </a:xfrm>
        </p:spPr>
      </p:pic>
    </p:spTree>
    <p:extLst>
      <p:ext uri="{BB962C8B-B14F-4D97-AF65-F5344CB8AC3E}">
        <p14:creationId xmlns:p14="http://schemas.microsoft.com/office/powerpoint/2010/main" val="30996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SK Březnice 15.000,- Kč 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     Plánováno 2020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330824" cy="3951288"/>
          </a:xfrm>
        </p:spPr>
        <p:txBody>
          <a:bodyPr>
            <a:normAutofit/>
          </a:bodyPr>
          <a:lstStyle/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Žádost o podporu na pořízení bezpečnostních branek pro potřeby mládežnických mužstev klubu.</a:t>
            </a:r>
          </a:p>
          <a:p>
            <a:pPr>
              <a:buNone/>
            </a:pPr>
            <a:r>
              <a:rPr lang="cs-CZ" dirty="0"/>
              <a:t>2 kusy fotbalových </a:t>
            </a:r>
            <a:r>
              <a:rPr lang="cs-CZ" dirty="0" err="1"/>
              <a:t>minibranek</a:t>
            </a:r>
            <a:endParaRPr lang="cs-CZ" dirty="0"/>
          </a:p>
          <a:p>
            <a:pPr>
              <a:buNone/>
            </a:pPr>
            <a:r>
              <a:rPr lang="cs-CZ" dirty="0"/>
              <a:t>2 kusy tréninkových </a:t>
            </a:r>
            <a:r>
              <a:rPr lang="cs-CZ" dirty="0" err="1"/>
              <a:t>minibranek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139953" y="1535113"/>
            <a:ext cx="4546848" cy="639762"/>
          </a:xfrm>
        </p:spPr>
        <p:txBody>
          <a:bodyPr>
            <a:normAutofit fontScale="92500"/>
          </a:bodyPr>
          <a:lstStyle/>
          <a:p>
            <a:r>
              <a:rPr lang="cs-CZ" dirty="0"/>
              <a:t>      Pořízení bezpečnostních branek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24BA0B4B-1559-4062-A4B3-489D2AB80C9B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688431"/>
            <a:ext cx="3898900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656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RC Pampeliška 20.000,- Kč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     Realizováno 2020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Pořízení dvou informačních tabulí ke vchodům do areálu mateřských škol, kde RC Pampeliška sídlí. 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      Informační tabule</a:t>
            </a:r>
          </a:p>
        </p:txBody>
      </p:sp>
      <p:pic>
        <p:nvPicPr>
          <p:cNvPr id="10" name="Zástupný obsah 9">
            <a:extLst>
              <a:ext uri="{FF2B5EF4-FFF2-40B4-BE49-F238E27FC236}">
                <a16:creationId xmlns="" xmlns:a16="http://schemas.microsoft.com/office/drawing/2014/main" id="{7C1AC21E-B736-402A-8681-F82B34B7D56E}"/>
              </a:ext>
            </a:extLst>
          </p:cNvPr>
          <p:cNvPicPr>
            <a:picLocks noGrp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989" y="2492896"/>
            <a:ext cx="4326500" cy="30594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73894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RC Pampeliška 20.000,- Kč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Rádi bychom Vás požádali o finanční příspěvek 20 000,- Kč. V letošním roce musíme pořídit do centra novou tiskárnu s kopírkou a scannerem. V době narůstající úřednické mašinerie je to věc pro kancelář nezbytná. Kromě administrativních záležitostí slouží hlavně k tisku informačních materiálů a materiálům, které se používají při pravidelných i jednorázových kurzech a programech.</a:t>
            </a:r>
          </a:p>
          <a:p>
            <a:r>
              <a:rPr lang="cs-CZ" dirty="0"/>
              <a:t>Další věcí, kterou musíme v letošním roce ve vybavení RC obnovit je parní vysavač. Ten slouží ke každodennímu úklidu centra. </a:t>
            </a:r>
          </a:p>
          <a:p>
            <a:pPr marL="0" indent="0">
              <a:buNone/>
            </a:pPr>
            <a:endParaRPr lang="cs-CZ" dirty="0"/>
          </a:p>
          <a:p>
            <a:pPr marL="0" lvl="4" indent="0">
              <a:buNone/>
            </a:pPr>
            <a:endParaRPr lang="cs-CZ" sz="3200" b="1" dirty="0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72605"/>
            <a:ext cx="4038600" cy="3381153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635E6BE-5ED9-4B3C-839F-FC3D85A72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Švédský most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45068A03-70EE-407D-AA47-438ED86A9F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První fáze: vypsání soutěže na architektonické ztvárnění</a:t>
            </a:r>
          </a:p>
          <a:p>
            <a:pPr marL="0" indent="0">
              <a:buNone/>
            </a:pPr>
            <a:r>
              <a:rPr lang="cs-CZ" dirty="0"/>
              <a:t>Předpokládaná cena: 120.000,- Kč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Druhá fáze: zpracování projektu a inženýrských prací až po stavební povolení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Třetí fáze: realizace stavby</a:t>
            </a:r>
          </a:p>
        </p:txBody>
      </p:sp>
    </p:spTree>
    <p:extLst>
      <p:ext uri="{BB962C8B-B14F-4D97-AF65-F5344CB8AC3E}">
        <p14:creationId xmlns:p14="http://schemas.microsoft.com/office/powerpoint/2010/main" val="1634680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Pečovatelská služba 10.000,- Kč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Pro provozní potřeby roku 2020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Pečovatelská služba města Březnice nás opět požádala o praktický dar pro seniory.</a:t>
            </a:r>
          </a:p>
          <a:p>
            <a:pPr marL="0" indent="0">
              <a:buNone/>
            </a:pPr>
            <a:r>
              <a:rPr lang="cs-CZ" dirty="0"/>
              <a:t>Kdo by naše seniory nepodpořil?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Jídlonosiče v </a:t>
            </a:r>
            <a:r>
              <a:rPr lang="cs-CZ" dirty="0" err="1"/>
              <a:t>termoobalu</a:t>
            </a:r>
            <a:r>
              <a:rPr lang="cs-CZ" dirty="0"/>
              <a:t> </a:t>
            </a:r>
            <a:r>
              <a:rPr lang="cs-CZ" dirty="0" err="1"/>
              <a:t>profi</a:t>
            </a:r>
            <a:endParaRPr lang="cs-CZ" dirty="0"/>
          </a:p>
        </p:txBody>
      </p:sp>
      <p:pic>
        <p:nvPicPr>
          <p:cNvPr id="10" name="Zástupný obsah 9">
            <a:extLst>
              <a:ext uri="{FF2B5EF4-FFF2-40B4-BE49-F238E27FC236}">
                <a16:creationId xmlns="" xmlns:a16="http://schemas.microsoft.com/office/drawing/2014/main" id="{4F14CFB8-7AF5-4750-B1BB-E5E187CD1CA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585" y="2634853"/>
            <a:ext cx="4515247" cy="3386435"/>
          </a:xfrm>
        </p:spPr>
      </p:pic>
    </p:spTree>
    <p:extLst>
      <p:ext uri="{BB962C8B-B14F-4D97-AF65-F5344CB8AC3E}">
        <p14:creationId xmlns:p14="http://schemas.microsoft.com/office/powerpoint/2010/main" val="6497613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159F561-EC2E-4392-9548-8E52440CA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Švédský most Dobrá Voda</a:t>
            </a:r>
          </a:p>
        </p:txBody>
      </p:sp>
      <p:pic>
        <p:nvPicPr>
          <p:cNvPr id="4" name="Picture 4" descr="VÃ½sledek obrÃ¡zku pro Å¡vÃ©dskÃ½ most dobrÃ¡ voda">
            <a:extLst>
              <a:ext uri="{FF2B5EF4-FFF2-40B4-BE49-F238E27FC236}">
                <a16:creationId xmlns="" xmlns:a16="http://schemas.microsoft.com/office/drawing/2014/main" id="{98CB8A4F-432C-46C2-A49D-154AF72B88A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066" y="1600200"/>
            <a:ext cx="3857173" cy="514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2266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9647FCED-C415-4E77-9C20-76A2A1F34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Švédský most Dobrá Voda</a:t>
            </a:r>
          </a:p>
        </p:txBody>
      </p:sp>
      <p:pic>
        <p:nvPicPr>
          <p:cNvPr id="3076" name="Picture 4" descr="VÃ½sledek obrÃ¡zku pro Å¡vÃ©dskÃ½ most dobrÃ¡ voda">
            <a:extLst>
              <a:ext uri="{FF2B5EF4-FFF2-40B4-BE49-F238E27FC236}">
                <a16:creationId xmlns="" xmlns:a16="http://schemas.microsoft.com/office/drawing/2014/main" id="{6D715BFD-622C-4B83-BC6F-22586EE57E3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94540"/>
            <a:ext cx="8468971" cy="545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8530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Děkujeme všem dárcům, kteří podporují Březnici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  <p:pic>
        <p:nvPicPr>
          <p:cNvPr id="10" name="Zástupný symbol pro obsah 9" descr="Březnice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868081" y="1856999"/>
            <a:ext cx="7448335" cy="4769393"/>
          </a:xfrm>
        </p:spPr>
      </p:pic>
    </p:spTree>
    <p:extLst>
      <p:ext uri="{BB962C8B-B14F-4D97-AF65-F5344CB8AC3E}">
        <p14:creationId xmlns:p14="http://schemas.microsoft.com/office/powerpoint/2010/main" val="3775233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ZŠ Březnice     100.000,- Kč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1812" y="1293603"/>
            <a:ext cx="4040188" cy="639762"/>
          </a:xfrm>
        </p:spPr>
        <p:txBody>
          <a:bodyPr>
            <a:normAutofit fontScale="92500"/>
          </a:bodyPr>
          <a:lstStyle/>
          <a:p>
            <a:r>
              <a:rPr lang="cs-CZ" dirty="0"/>
              <a:t>Podpora školy realizováno 2019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92895"/>
            <a:ext cx="2962672" cy="3951288"/>
          </a:xfrm>
        </p:spPr>
        <p:txBody>
          <a:bodyPr>
            <a:normAutofit/>
          </a:bodyPr>
          <a:lstStyle/>
          <a:p>
            <a:r>
              <a:rPr lang="cs-CZ" dirty="0"/>
              <a:t>česko-německé setkání dětí a mládeže v Březnici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školní stravování žáků v hmotné nouzi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287092" y="1625439"/>
            <a:ext cx="4752528" cy="639762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cs-CZ" dirty="0"/>
              <a:t>	                                                            	Dětské léto 2019</a:t>
            </a:r>
          </a:p>
          <a:p>
            <a:endParaRPr lang="cs-CZ" dirty="0"/>
          </a:p>
        </p:txBody>
      </p:sp>
      <p:pic>
        <p:nvPicPr>
          <p:cNvPr id="9" name="Zástupný obsah 8">
            <a:extLst>
              <a:ext uri="{FF2B5EF4-FFF2-40B4-BE49-F238E27FC236}">
                <a16:creationId xmlns="" xmlns:a16="http://schemas.microsoft.com/office/drawing/2014/main" id="{E0E278B5-DA0F-456D-93E8-E200ED40CD5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011" y="2636912"/>
            <a:ext cx="5251609" cy="2762037"/>
          </a:xfrm>
        </p:spPr>
      </p:pic>
    </p:spTree>
    <p:extLst>
      <p:ext uri="{BB962C8B-B14F-4D97-AF65-F5344CB8AC3E}">
        <p14:creationId xmlns:p14="http://schemas.microsoft.com/office/powerpoint/2010/main" val="4139429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ZŠ Březnice     100.000,- Kč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55576" y="1315504"/>
            <a:ext cx="4040188" cy="639762"/>
          </a:xfrm>
        </p:spPr>
        <p:txBody>
          <a:bodyPr>
            <a:normAutofit/>
          </a:bodyPr>
          <a:lstStyle/>
          <a:p>
            <a:r>
              <a:rPr lang="cs-CZ" dirty="0"/>
              <a:t>Realizováno 2019: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92895"/>
            <a:ext cx="2962672" cy="3951288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Vybavení pro žáky školy za účelem zřízení klidových zón (podpora aktivního trávení času o přestávkách, všestranný rozvoj dětské osobnosti)</a:t>
            </a:r>
          </a:p>
          <a:p>
            <a:endParaRPr lang="cs-CZ" dirty="0"/>
          </a:p>
          <a:p>
            <a:r>
              <a:rPr lang="cs-CZ" dirty="0"/>
              <a:t>Vedení školy oceňuje především trvalý zájem o rozvoj školy a odvahu podpořit netradiční oblasti ve vzdělávání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283968" y="1723969"/>
            <a:ext cx="4041775" cy="639762"/>
          </a:xfrm>
        </p:spPr>
        <p:txBody>
          <a:bodyPr>
            <a:normAutofit/>
          </a:bodyPr>
          <a:lstStyle/>
          <a:p>
            <a:r>
              <a:rPr lang="cs-CZ" dirty="0"/>
              <a:t>     Vybavení klidové zóny</a:t>
            </a:r>
          </a:p>
          <a:p>
            <a:endParaRPr lang="cs-CZ" dirty="0"/>
          </a:p>
        </p:txBody>
      </p:sp>
      <p:pic>
        <p:nvPicPr>
          <p:cNvPr id="9" name="Zástupný obsah 8">
            <a:extLst>
              <a:ext uri="{FF2B5EF4-FFF2-40B4-BE49-F238E27FC236}">
                <a16:creationId xmlns="" xmlns:a16="http://schemas.microsoft.com/office/drawing/2014/main" id="{39909C70-BD8B-4632-9157-9073E282E7F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3" y="2363731"/>
            <a:ext cx="5268384" cy="3951288"/>
          </a:xfrm>
        </p:spPr>
      </p:pic>
    </p:spTree>
    <p:extLst>
      <p:ext uri="{BB962C8B-B14F-4D97-AF65-F5344CB8AC3E}">
        <p14:creationId xmlns:p14="http://schemas.microsoft.com/office/powerpoint/2010/main" val="352382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ZŠ Březnice     100.000,- Kč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98312" y="1445433"/>
            <a:ext cx="4040188" cy="639762"/>
          </a:xfrm>
        </p:spPr>
        <p:txBody>
          <a:bodyPr>
            <a:normAutofit/>
          </a:bodyPr>
          <a:lstStyle/>
          <a:p>
            <a:r>
              <a:rPr lang="cs-CZ" dirty="0"/>
              <a:t>Plánováno 2020: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92895"/>
            <a:ext cx="2962672" cy="3951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Pokračování v nákupu vybavení pro žáky školy za účelem zřízení klidových zón (podpora aktivního trávení času o přestávkách, všestranný rozvoj dětské osobnosti)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860032" y="1906081"/>
            <a:ext cx="3753743" cy="639762"/>
          </a:xfrm>
        </p:spPr>
        <p:txBody>
          <a:bodyPr>
            <a:normAutofit/>
          </a:bodyPr>
          <a:lstStyle/>
          <a:p>
            <a:r>
              <a:rPr lang="cs-CZ" dirty="0"/>
              <a:t>Pokračování projektu</a:t>
            </a:r>
          </a:p>
          <a:p>
            <a:endParaRPr lang="cs-CZ" dirty="0"/>
          </a:p>
        </p:txBody>
      </p:sp>
      <p:pic>
        <p:nvPicPr>
          <p:cNvPr id="8" name="Zástupný obsah 8">
            <a:extLst>
              <a:ext uri="{FF2B5EF4-FFF2-40B4-BE49-F238E27FC236}">
                <a16:creationId xmlns="" xmlns:a16="http://schemas.microsoft.com/office/drawing/2014/main" id="{F94BB380-A4B5-451F-A820-385D73B0336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573638"/>
            <a:ext cx="4984151" cy="3738113"/>
          </a:xfrm>
        </p:spPr>
      </p:pic>
    </p:spTree>
    <p:extLst>
      <p:ext uri="{BB962C8B-B14F-4D97-AF65-F5344CB8AC3E}">
        <p14:creationId xmlns:p14="http://schemas.microsoft.com/office/powerpoint/2010/main" val="1795902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II. MŠ Březnice     50.000,- Kč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98312" y="1445433"/>
            <a:ext cx="4040188" cy="639762"/>
          </a:xfrm>
        </p:spPr>
        <p:txBody>
          <a:bodyPr>
            <a:normAutofit/>
          </a:bodyPr>
          <a:lstStyle/>
          <a:p>
            <a:r>
              <a:rPr lang="cs-CZ" dirty="0"/>
              <a:t>Plánováno 2020: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92895"/>
            <a:ext cx="2962672" cy="3951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Nákup herních prvků na zahradu MŠ za účelem zlepšování pohybových dovedností dětí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860032" y="1906081"/>
            <a:ext cx="3753743" cy="639762"/>
          </a:xfrm>
        </p:spPr>
        <p:txBody>
          <a:bodyPr>
            <a:normAutofit/>
          </a:bodyPr>
          <a:lstStyle/>
          <a:p>
            <a:r>
              <a:rPr lang="cs-CZ" dirty="0"/>
              <a:t>Herní prvky na zahradu</a:t>
            </a:r>
          </a:p>
          <a:p>
            <a:endParaRPr lang="cs-CZ" dirty="0"/>
          </a:p>
        </p:txBody>
      </p:sp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EBDEEB47-99AB-486D-82E5-773EA42A8855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3012318"/>
            <a:ext cx="4041775" cy="227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755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Město Březnice – Galerie </a:t>
            </a:r>
            <a:br>
              <a:rPr lang="cs-CZ" b="1" dirty="0"/>
            </a:br>
            <a:r>
              <a:rPr lang="cs-CZ" b="1" dirty="0" err="1"/>
              <a:t>realizacováno</a:t>
            </a:r>
            <a:r>
              <a:rPr lang="cs-CZ" b="1" dirty="0"/>
              <a:t> v listopadu 2019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Galerie Ludvíka Kuby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187824" cy="3951288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Autor busty: Martin Zet</a:t>
            </a:r>
          </a:p>
          <a:p>
            <a:pPr marL="0" indent="0">
              <a:buNone/>
            </a:pPr>
            <a:r>
              <a:rPr lang="cs-CZ" dirty="0"/>
              <a:t>Autor soklu: Stanislav Chochola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POTRÉT LUDVÍKA KUBY</a:t>
            </a:r>
          </a:p>
          <a:p>
            <a:pPr marL="0" indent="0">
              <a:buNone/>
            </a:pPr>
            <a:r>
              <a:rPr lang="cs-CZ" dirty="0"/>
              <a:t>vernisáž 30.11.2019</a:t>
            </a:r>
          </a:p>
          <a:p>
            <a:pPr marL="0" indent="0">
              <a:buNone/>
            </a:pPr>
            <a:r>
              <a:rPr lang="cs-CZ" dirty="0"/>
              <a:t>bronz 162 000,- Kč</a:t>
            </a:r>
          </a:p>
          <a:p>
            <a:pPr marL="0" indent="0">
              <a:buNone/>
            </a:pPr>
            <a:r>
              <a:rPr lang="cs-CZ" dirty="0"/>
              <a:t>Sokl realizoval a daroval městu Ing. Stanislav Chochola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cs-CZ" dirty="0"/>
              <a:t>BUSTA LUDVÍKA KUBY</a:t>
            </a:r>
          </a:p>
        </p:txBody>
      </p:sp>
      <p:pic>
        <p:nvPicPr>
          <p:cNvPr id="10" name="Zástupný obsah 9">
            <a:extLst>
              <a:ext uri="{FF2B5EF4-FFF2-40B4-BE49-F238E27FC236}">
                <a16:creationId xmlns="" xmlns:a16="http://schemas.microsoft.com/office/drawing/2014/main" id="{FFF304C1-CE79-4B5F-B918-24BD5C6CF31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179" y="2174875"/>
            <a:ext cx="2963466" cy="3951288"/>
          </a:xfrm>
        </p:spPr>
      </p:pic>
    </p:spTree>
    <p:extLst>
      <p:ext uri="{BB962C8B-B14F-4D97-AF65-F5344CB8AC3E}">
        <p14:creationId xmlns:p14="http://schemas.microsoft.com/office/powerpoint/2010/main" val="2994263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Město Březnice – Muzeum</a:t>
            </a:r>
            <a:br>
              <a:rPr lang="cs-CZ" b="1" dirty="0"/>
            </a:br>
            <a:r>
              <a:rPr lang="cs-CZ" sz="4000" b="1" dirty="0"/>
              <a:t>realizace restaurátorských prací probíhá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Městské muzeum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3538736" cy="406243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Obraz sv. Víta + rám</a:t>
            </a:r>
          </a:p>
          <a:p>
            <a:pPr marL="0" indent="0">
              <a:buNone/>
            </a:pPr>
            <a:r>
              <a:rPr lang="cs-CZ" dirty="0"/>
              <a:t>„Jedná se o velmi kvalitní malbu provedenou barokní technikou oleje na plátno kolem roku 1700.“</a:t>
            </a:r>
          </a:p>
          <a:p>
            <a:pPr marL="0" indent="0">
              <a:buNone/>
            </a:pPr>
            <a:r>
              <a:rPr lang="cs-CZ" dirty="0"/>
              <a:t>Restaurátorské práce provádí akademická restaurátorka L. </a:t>
            </a:r>
            <a:r>
              <a:rPr lang="cs-CZ" dirty="0" err="1"/>
              <a:t>Helfertová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181 000,- Kč.</a:t>
            </a:r>
          </a:p>
          <a:p>
            <a:pPr marL="0" indent="0">
              <a:buNone/>
            </a:pPr>
            <a:r>
              <a:rPr lang="cs-CZ" b="1" dirty="0"/>
              <a:t>Cíl: </a:t>
            </a:r>
            <a:r>
              <a:rPr lang="cs-CZ" dirty="0"/>
              <a:t>prezentovat dílo na svátek sv. Víta dne 15. června 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cs-CZ" dirty="0"/>
              <a:t>     PATRON MĚSTA BŘEZNICE</a:t>
            </a:r>
          </a:p>
        </p:txBody>
      </p:sp>
      <p:pic>
        <p:nvPicPr>
          <p:cNvPr id="10" name="Zástupný obsah 9">
            <a:extLst>
              <a:ext uri="{FF2B5EF4-FFF2-40B4-BE49-F238E27FC236}">
                <a16:creationId xmlns="" xmlns:a16="http://schemas.microsoft.com/office/drawing/2014/main" id="{73B0E8B0-56FE-4894-9CBD-1D7C5C8AC1B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850" y="2174874"/>
            <a:ext cx="3236590" cy="4667197"/>
          </a:xfrm>
        </p:spPr>
      </p:pic>
    </p:spTree>
    <p:extLst>
      <p:ext uri="{BB962C8B-B14F-4D97-AF65-F5344CB8AC3E}">
        <p14:creationId xmlns:p14="http://schemas.microsoft.com/office/powerpoint/2010/main" val="179405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DDB35A0-95CA-4459-BC00-0905CD650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Sbor dobrovolných hasičů  15.000,- Kč</a:t>
            </a: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="" xmlns:a16="http://schemas.microsoft.com/office/drawing/2014/main" id="{FE7E9177-7F19-483E-A658-C264751A25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Oslavy v Březnici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="" xmlns:a16="http://schemas.microsoft.com/office/drawing/2014/main" id="{B7C1B076-525E-4889-82CD-7F89BF54BE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140. VÝROČÍ ZALOŽENÍ SBORU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="" xmlns:a16="http://schemas.microsoft.com/office/drawing/2014/main" id="{7D723A02-225F-42B6-AFD0-C5F0C2224BB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Dar v roce 2019 byl využit na dekorování praporů, organizaci slavnostní schůze.</a:t>
            </a:r>
          </a:p>
        </p:txBody>
      </p:sp>
      <p:pic>
        <p:nvPicPr>
          <p:cNvPr id="8" name="Zástupný obsah 7">
            <a:extLst>
              <a:ext uri="{FF2B5EF4-FFF2-40B4-BE49-F238E27FC236}">
                <a16:creationId xmlns="" xmlns:a16="http://schemas.microsoft.com/office/drawing/2014/main" id="{343BEB2B-659B-47C2-8730-6DBF87A9BE0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802587"/>
            <a:ext cx="4041775" cy="2695863"/>
          </a:xfrm>
        </p:spPr>
      </p:pic>
    </p:spTree>
    <p:extLst>
      <p:ext uri="{BB962C8B-B14F-4D97-AF65-F5344CB8AC3E}">
        <p14:creationId xmlns:p14="http://schemas.microsoft.com/office/powerpoint/2010/main" val="373483763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1353</TotalTime>
  <Words>494</Words>
  <Application>Microsoft Office PowerPoint</Application>
  <PresentationFormat>Skærmshow (4:3)</PresentationFormat>
  <Paragraphs>109</Paragraphs>
  <Slides>22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Diastitler</vt:lpstr>
      </vt:variant>
      <vt:variant>
        <vt:i4>22</vt:i4>
      </vt:variant>
    </vt:vector>
  </HeadingPairs>
  <TitlesOfParts>
    <vt:vector size="24" baseType="lpstr">
      <vt:lpstr>Motiv sady Office</vt:lpstr>
      <vt:lpstr>Acrobat Document</vt:lpstr>
      <vt:lpstr>Prezentace projektů  Nadačního fondu pro Březnici rok 2020 </vt:lpstr>
      <vt:lpstr>Pečovatelská služba 10.000,- Kč</vt:lpstr>
      <vt:lpstr>ZŠ Březnice     100.000,- Kč</vt:lpstr>
      <vt:lpstr>ZŠ Březnice     100.000,- Kč</vt:lpstr>
      <vt:lpstr>ZŠ Březnice     100.000,- Kč</vt:lpstr>
      <vt:lpstr>II. MŠ Březnice     50.000,- Kč</vt:lpstr>
      <vt:lpstr>Město Březnice – Galerie  realizacováno v listopadu 2019</vt:lpstr>
      <vt:lpstr>Město Březnice – Muzeum realizace restaurátorských prací probíhá</vt:lpstr>
      <vt:lpstr>Sbor dobrovolných hasičů  15.000,- Kč</vt:lpstr>
      <vt:lpstr>Sbor dobrovolných hasičů  15.000,- Kč</vt:lpstr>
      <vt:lpstr>Sbor dobrovolných hasičů </vt:lpstr>
      <vt:lpstr>Kulturní Gang Březnice  15.000,- Kč </vt:lpstr>
      <vt:lpstr>Kulturní Gang Březnice 15.000,- Kč </vt:lpstr>
      <vt:lpstr>KGB Plánován 2020: 15.000,- Kč </vt:lpstr>
      <vt:lpstr>SK Březnice 15.000,- Kč </vt:lpstr>
      <vt:lpstr>SK Březnice 15.000,- Kč </vt:lpstr>
      <vt:lpstr>RC Pampeliška 20.000,- Kč</vt:lpstr>
      <vt:lpstr>RC Pampeliška 20.000,- Kč</vt:lpstr>
      <vt:lpstr>Švédský most</vt:lpstr>
      <vt:lpstr>Švédský most Dobrá Voda</vt:lpstr>
      <vt:lpstr>Švédský most Dobrá Voda</vt:lpstr>
      <vt:lpstr>Děkujeme všem dárcům, kteří podporují Březnici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Nadačního fondu pro Březnici</dc:title>
  <dc:creator>User</dc:creator>
  <cp:lastModifiedBy>Thomas Thorshauge</cp:lastModifiedBy>
  <cp:revision>169</cp:revision>
  <dcterms:created xsi:type="dcterms:W3CDTF">2014-02-27T18:24:57Z</dcterms:created>
  <dcterms:modified xsi:type="dcterms:W3CDTF">2021-04-26T16:07:11Z</dcterms:modified>
</cp:coreProperties>
</file>