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70" r:id="rId3"/>
    <p:sldId id="353" r:id="rId4"/>
    <p:sldId id="376" r:id="rId5"/>
    <p:sldId id="378" r:id="rId6"/>
    <p:sldId id="379" r:id="rId7"/>
    <p:sldId id="380" r:id="rId8"/>
    <p:sldId id="381" r:id="rId9"/>
    <p:sldId id="367" r:id="rId10"/>
    <p:sldId id="362" r:id="rId11"/>
    <p:sldId id="364" r:id="rId12"/>
    <p:sldId id="377" r:id="rId13"/>
    <p:sldId id="374" r:id="rId14"/>
    <p:sldId id="384" r:id="rId15"/>
    <p:sldId id="383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60"/>
  </p:normalViewPr>
  <p:slideViewPr>
    <p:cSldViewPr>
      <p:cViewPr varScale="1">
        <p:scale>
          <a:sx n="59" d="100"/>
          <a:sy n="59" d="100"/>
        </p:scale>
        <p:origin x="152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005A-055F-4D2F-A870-01A96E21234B}" type="datetimeFigureOut">
              <a:rPr lang="cs-CZ" smtClean="0"/>
              <a:pPr/>
              <a:t>11.02.2025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7CB7-1575-44CF-AE24-EE311B8819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005A-055F-4D2F-A870-01A96E21234B}" type="datetimeFigureOut">
              <a:rPr lang="cs-CZ" smtClean="0"/>
              <a:pPr/>
              <a:t>11.02.2025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7CB7-1575-44CF-AE24-EE311B8819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005A-055F-4D2F-A870-01A96E21234B}" type="datetimeFigureOut">
              <a:rPr lang="cs-CZ" smtClean="0"/>
              <a:pPr/>
              <a:t>11.02.2025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7CB7-1575-44CF-AE24-EE311B8819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005A-055F-4D2F-A870-01A96E21234B}" type="datetimeFigureOut">
              <a:rPr lang="cs-CZ" smtClean="0"/>
              <a:pPr/>
              <a:t>11.02.2025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7CB7-1575-44CF-AE24-EE311B8819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005A-055F-4D2F-A870-01A96E21234B}" type="datetimeFigureOut">
              <a:rPr lang="cs-CZ" smtClean="0"/>
              <a:pPr/>
              <a:t>11.02.2025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7CB7-1575-44CF-AE24-EE311B8819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005A-055F-4D2F-A870-01A96E21234B}" type="datetimeFigureOut">
              <a:rPr lang="cs-CZ" smtClean="0"/>
              <a:pPr/>
              <a:t>11.02.2025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7CB7-1575-44CF-AE24-EE311B8819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005A-055F-4D2F-A870-01A96E21234B}" type="datetimeFigureOut">
              <a:rPr lang="cs-CZ" smtClean="0"/>
              <a:pPr/>
              <a:t>11.02.2025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7CB7-1575-44CF-AE24-EE311B8819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005A-055F-4D2F-A870-01A96E21234B}" type="datetimeFigureOut">
              <a:rPr lang="cs-CZ" smtClean="0"/>
              <a:pPr/>
              <a:t>11.02.2025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7CB7-1575-44CF-AE24-EE311B8819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005A-055F-4D2F-A870-01A96E21234B}" type="datetimeFigureOut">
              <a:rPr lang="cs-CZ" smtClean="0"/>
              <a:pPr/>
              <a:t>11.02.2025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7CB7-1575-44CF-AE24-EE311B8819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005A-055F-4D2F-A870-01A96E21234B}" type="datetimeFigureOut">
              <a:rPr lang="cs-CZ" smtClean="0"/>
              <a:pPr/>
              <a:t>11.02.2025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7CB7-1575-44CF-AE24-EE311B8819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005A-055F-4D2F-A870-01A96E21234B}" type="datetimeFigureOut">
              <a:rPr lang="cs-CZ" smtClean="0"/>
              <a:pPr/>
              <a:t>11.02.2025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7CB7-1575-44CF-AE24-EE311B8819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4005A-055F-4D2F-A870-01A96E21234B}" type="datetimeFigureOut">
              <a:rPr lang="cs-CZ" smtClean="0"/>
              <a:pPr/>
              <a:t>11.02.2025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27CB7-1575-44CF-AE24-EE311B8819A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541860"/>
            <a:ext cx="7772400" cy="1470025"/>
          </a:xfrm>
        </p:spPr>
        <p:txBody>
          <a:bodyPr>
            <a:noAutofit/>
          </a:bodyPr>
          <a:lstStyle/>
          <a:p>
            <a:br>
              <a:rPr lang="cs-CZ" sz="4800" b="1" dirty="0"/>
            </a:br>
            <a:r>
              <a:rPr lang="cs-CZ" sz="4800" b="1" dirty="0"/>
              <a:t>Prezentace hlavních projektů </a:t>
            </a:r>
            <a:br>
              <a:rPr lang="cs-CZ" sz="4800" b="1" dirty="0"/>
            </a:br>
            <a:r>
              <a:rPr lang="cs-CZ" sz="4800" b="1" dirty="0"/>
              <a:t>Nadačního fondu pro Březnici</a:t>
            </a:r>
            <a:br>
              <a:rPr lang="cs-CZ" sz="4800" b="1" dirty="0"/>
            </a:br>
            <a:r>
              <a:rPr lang="cs-CZ" sz="4800" b="1" dirty="0"/>
              <a:t>2024</a:t>
            </a:r>
            <a:br>
              <a:rPr lang="cs-CZ" sz="4800" b="1" dirty="0"/>
            </a:br>
            <a:br>
              <a:rPr lang="cs-CZ" sz="1000" b="1" dirty="0"/>
            </a:br>
            <a:br>
              <a:rPr lang="cs-CZ" sz="1000" b="1" dirty="0"/>
            </a:br>
            <a:r>
              <a:rPr lang="cs-CZ" sz="2400" dirty="0"/>
              <a:t>nfpb.cz</a:t>
            </a:r>
            <a:endParaRPr lang="cs-CZ" sz="24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581127"/>
            <a:ext cx="6400800" cy="1545035"/>
          </a:xfrm>
        </p:spPr>
        <p:txBody>
          <a:bodyPr/>
          <a:lstStyle/>
          <a:p>
            <a:endParaRPr lang="cs-CZ" dirty="0"/>
          </a:p>
        </p:txBody>
      </p:sp>
      <p:graphicFrame>
        <p:nvGraphicFramePr>
          <p:cNvPr id="4" name="Zástupný symbol pro obsah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3475552"/>
              </p:ext>
            </p:extLst>
          </p:nvPr>
        </p:nvGraphicFramePr>
        <p:xfrm>
          <a:off x="3131840" y="4401106"/>
          <a:ext cx="2880320" cy="190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6095629" imgH="4572000" progId="AcroExch.Document.DC">
                  <p:embed/>
                </p:oleObj>
              </mc:Choice>
              <mc:Fallback>
                <p:oleObj name="Acrobat Document" r:id="rId2" imgW="6095629" imgH="45720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131840" y="4401106"/>
                        <a:ext cx="2880320" cy="1905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C531FA-E156-4CD9-A0F7-91AE2337E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Pomoc lidem v těžké životní situaci </a:t>
            </a:r>
            <a:r>
              <a:rPr lang="cs-CZ" b="1" dirty="0"/>
              <a:t> 10.000,-Kč</a:t>
            </a:r>
            <a:endParaRPr lang="cs-CZ" sz="24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0111C39-A9DF-4D73-A38E-F01739146D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Realizováno 2024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BD43288-B4F0-463C-B103-738C3E1312D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cs-CZ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Březnici jsme doma a chceme řešit zcela konkrétní případy lidí v nouzi.</a:t>
            </a:r>
          </a:p>
          <a:p>
            <a:pPr marL="0" indent="0">
              <a:buNone/>
            </a:pP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Nemůžeme pomáhat každému.</a:t>
            </a:r>
          </a:p>
          <a:p>
            <a:pPr marL="0" indent="0">
              <a:buNone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Nemůžeme nahradit sociální systém.</a:t>
            </a:r>
          </a:p>
          <a:p>
            <a:pPr marL="0" indent="0">
              <a:buNone/>
            </a:pPr>
            <a:endParaRPr lang="cs-CZ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Ale…….</a:t>
            </a:r>
          </a:p>
          <a:p>
            <a:pPr marL="0" indent="0">
              <a:buNone/>
            </a:pPr>
            <a:endParaRPr lang="cs-CZ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948FAD1-90A0-4892-9CBE-4F697A2707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Pomoc lidem z Březnice</a:t>
            </a:r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DA0D0FA0-9811-614A-56C4-614E22C1160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 základě doporučení sociální referentky odboru OVV Březnice, byla letos poskytnuta finanční podpora jednomu občanovi města Březnice. Jeho dcery trpí vážnými nemocemi. Za poskytnuté prostředky budou nakoupeny léky a zdravotní pomůcky.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4576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C531FA-E156-4CD9-A0F7-91AE2337E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Svaz tělesně postižených </a:t>
            </a:r>
            <a:r>
              <a:rPr lang="cs-CZ" b="1" dirty="0"/>
              <a:t> 10.000,-Kč</a:t>
            </a:r>
            <a:endParaRPr lang="cs-CZ" sz="24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0111C39-A9DF-4D73-A38E-F01739146D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Realizováno 2024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BD43288-B4F0-463C-B103-738C3E1312D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cs-CZ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/>
              <a:t>STP děkuje Nadačnímu fondu pro Březnici za poskytnutí finančního příspěvku. Finanční podpora </a:t>
            </a: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byla využita na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opravu střechy objektu č.17, </a:t>
            </a: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která byla 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poničena silným větrem.</a:t>
            </a: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948FAD1-90A0-4892-9CBE-4F697A2707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MO STP Březnice</a:t>
            </a:r>
            <a:endParaRPr lang="cs-CZ" dirty="0"/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B8364F7D-DE9D-47E0-BD33-948FD254BDE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412" y="2859396"/>
            <a:ext cx="3735388" cy="2386498"/>
          </a:xfrm>
        </p:spPr>
      </p:pic>
    </p:spTree>
    <p:extLst>
      <p:ext uri="{BB962C8B-B14F-4D97-AF65-F5344CB8AC3E}">
        <p14:creationId xmlns:p14="http://schemas.microsoft.com/office/powerpoint/2010/main" val="2092904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AEE4ED-BC4F-7190-D88C-F6478B697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RC Pampeliška Březnice:</a:t>
            </a:r>
            <a:br>
              <a:rPr lang="cs-CZ" b="1" dirty="0"/>
            </a:br>
            <a:r>
              <a:rPr lang="cs-CZ" b="1" dirty="0"/>
              <a:t>10.000,-Kč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00DD9A4-C782-E90C-DB39-27F9B749F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116632" y="1535113"/>
            <a:ext cx="5614020" cy="639762"/>
          </a:xfrm>
        </p:spPr>
        <p:txBody>
          <a:bodyPr/>
          <a:lstStyle/>
          <a:p>
            <a:pPr algn="ctr"/>
            <a:r>
              <a:rPr lang="cs-CZ" dirty="0"/>
              <a:t>Realizováno 2024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B3AB42D-A336-9DDB-36BF-213E121F50E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RC Pampeliška děkuje Nadačnímu fondu pro Březnici za poskytnutí finančního příspěvku. Příspěvek byl použit na 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spolufinancování </a:t>
            </a:r>
            <a:r>
              <a:rPr lang="cs-CZ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projektu zaměřeného na fyziologický vývoj dětí. </a:t>
            </a:r>
            <a:r>
              <a:rPr lang="cs-CZ" dirty="0"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cs-CZ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yl zakoupen např. 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ortopedický chodníček, který disponuje rozmanitým povrchem, vhodným pro první krůčky dítěte.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134C357-BFD5-D99F-75BE-564A37F80E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dirty="0"/>
              <a:t> </a:t>
            </a:r>
            <a:r>
              <a:rPr lang="cs-CZ" b="1" dirty="0"/>
              <a:t>Tělocvična pro nejmenší</a:t>
            </a:r>
            <a:endParaRPr lang="cs-CZ" dirty="0"/>
          </a:p>
        </p:txBody>
      </p:sp>
      <p:pic>
        <p:nvPicPr>
          <p:cNvPr id="1026" name="Picture 2" descr="Logo - Rodinné centrum Pampeliška Březnice">
            <a:extLst>
              <a:ext uri="{FF2B5EF4-FFF2-40B4-BE49-F238E27FC236}">
                <a16:creationId xmlns:a16="http://schemas.microsoft.com/office/drawing/2014/main" id="{0D5B86FD-8958-6EB1-992C-138278EED780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203" y="3115468"/>
            <a:ext cx="3388717" cy="276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665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BA713F-1055-CCF5-B8BF-235D4D580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3"/>
            <a:ext cx="8229600" cy="1418480"/>
          </a:xfrm>
        </p:spPr>
        <p:txBody>
          <a:bodyPr>
            <a:noAutofit/>
          </a:bodyPr>
          <a:lstStyle/>
          <a:p>
            <a:r>
              <a:rPr lang="cs-CZ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Autor: Mgr. </a:t>
            </a:r>
            <a:r>
              <a:rPr lang="cs-CZ" sz="4000" b="1" dirty="0">
                <a:effectLst/>
                <a:ea typeface="Calibri" panose="020F0502020204030204" pitchFamily="34" charset="0"/>
              </a:rPr>
              <a:t>Pešta Miloslav</a:t>
            </a:r>
            <a:br>
              <a:rPr lang="cs-CZ" sz="3600" b="1" dirty="0">
                <a:effectLst/>
                <a:ea typeface="Calibri" panose="020F0502020204030204" pitchFamily="34" charset="0"/>
              </a:rPr>
            </a:br>
            <a:r>
              <a:rPr lang="cs-CZ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Kniha: Kavka a Čaroděj</a:t>
            </a:r>
            <a:endParaRPr lang="cs-CZ" sz="3600" b="1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0008974-41C1-81DA-F31D-B33CC948B4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116632" y="1535113"/>
            <a:ext cx="5614020" cy="639762"/>
          </a:xfrm>
        </p:spPr>
        <p:txBody>
          <a:bodyPr/>
          <a:lstStyle/>
          <a:p>
            <a:pPr algn="ctr"/>
            <a:r>
              <a:rPr lang="cs-CZ" dirty="0"/>
              <a:t>Realizováno 2024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F280DB1-538E-206C-C52D-06B1EEA149F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Beletristické dílo tvoří dva příběhy z městečka Březnice, které se v závěru protnou. Ten hlavní se odehrává ke konci 17. století a zobrazuje život ve mlýně, v zámeckém dvoře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</a:rPr>
              <a:t>, vzdělávání v jezuitské koleji, boj s morem ve městě, život na zámku a později válku</a:t>
            </a:r>
            <a:r>
              <a:rPr lang="cs-CZ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s Turky na Balkáně.</a:t>
            </a:r>
            <a:endParaRPr lang="cs-CZ" dirty="0">
              <a:latin typeface="+mj-lt"/>
            </a:endParaRP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EC5BB0E-E6F5-948F-1AC9-6D15FD4B30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dirty="0"/>
              <a:t>Předáno: 20.000,- Kč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475961A-2BC6-E018-AAFC-FB93357866B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146" name="Picture 2" descr="Kavka a čaroděj - Příběh ze staré Březnice">
            <a:extLst>
              <a:ext uri="{FF2B5EF4-FFF2-40B4-BE49-F238E27FC236}">
                <a16:creationId xmlns:a16="http://schemas.microsoft.com/office/drawing/2014/main" id="{4FFD7C11-49B7-8B06-5FD4-F6BB140AB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516" y="2205167"/>
            <a:ext cx="2820860" cy="392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7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030C28-CD6E-AB55-EEDA-7A9C93B157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B95750-F25F-429F-D3E8-B237CC963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12168"/>
          </a:xfrm>
        </p:spPr>
        <p:txBody>
          <a:bodyPr>
            <a:noAutofit/>
          </a:bodyPr>
          <a:lstStyle/>
          <a:p>
            <a:r>
              <a:rPr lang="cs-CZ" sz="40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Autor: </a:t>
            </a:r>
            <a:r>
              <a:rPr lang="cs-CZ" sz="40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JUDr. Milan </a:t>
            </a:r>
            <a:r>
              <a:rPr lang="cs-CZ" sz="4000" b="1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Kocík</a:t>
            </a:r>
            <a:r>
              <a:rPr lang="cs-CZ" sz="4000" b="1" dirty="0">
                <a:effectLst/>
                <a:latin typeface="+mn-lt"/>
                <a:ea typeface="Calibri" panose="020F0502020204030204" pitchFamily="34" charset="0"/>
              </a:rPr>
              <a:t> </a:t>
            </a:r>
            <a:br>
              <a:rPr lang="cs-CZ" sz="3200" b="1" dirty="0">
                <a:effectLst/>
                <a:latin typeface="+mn-lt"/>
                <a:ea typeface="Calibri" panose="020F0502020204030204" pitchFamily="34" charset="0"/>
              </a:rPr>
            </a:br>
            <a:r>
              <a:rPr lang="cs-CZ" sz="32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Kniha: </a:t>
            </a:r>
            <a:r>
              <a:rPr lang="cs-CZ" sz="3200" b="1" dirty="0">
                <a:effectLst/>
                <a:latin typeface="+mn-lt"/>
                <a:ea typeface="Calibri" panose="020F0502020204030204" pitchFamily="34" charset="0"/>
              </a:rPr>
              <a:t>PŘÍBĚHY ČETNICKÉ STANICE BŘEZNICE</a:t>
            </a:r>
            <a:endParaRPr lang="cs-CZ" sz="3200" b="1" dirty="0">
              <a:latin typeface="+mn-lt"/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13864D2-CFD4-9508-BE6A-DBDEEA43C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116632" y="1535113"/>
            <a:ext cx="5614020" cy="639762"/>
          </a:xfrm>
        </p:spPr>
        <p:txBody>
          <a:bodyPr/>
          <a:lstStyle/>
          <a:p>
            <a:pPr algn="ctr"/>
            <a:r>
              <a:rPr lang="cs-CZ" dirty="0"/>
              <a:t>Realizováno 2024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2E2987D-B4CA-65DB-E6B8-20EFC95080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40848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cs-CZ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b="1" dirty="0">
                <a:ea typeface="Calibri" panose="020F0502020204030204" pitchFamily="34" charset="0"/>
                <a:cs typeface="Times New Roman" panose="02020603050405020304" pitchFamily="18" charset="0"/>
              </a:rPr>
              <a:t>Kniha</a:t>
            </a:r>
            <a:r>
              <a:rPr lang="cs-CZ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vychází z archivních materiálů, zejména Deníku četnické stanice. Všechny výtisky pořízené z podpory budou předány ZUŠ v Březnici, která by jejich prodejem mohla získat finanční prostředky pro vlastní využití (např. úprava interiéru apod.)</a:t>
            </a:r>
            <a:endParaRPr lang="cs-CZ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78AACD3-1596-650A-BF1E-B6FB0EC3B0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dirty="0"/>
              <a:t>Předáno: 20.000,- Kč</a:t>
            </a:r>
          </a:p>
        </p:txBody>
      </p:sp>
      <p:pic>
        <p:nvPicPr>
          <p:cNvPr id="1026" name="Picture 2" descr="Četnická stanice Lomnice">
            <a:extLst>
              <a:ext uri="{FF2B5EF4-FFF2-40B4-BE49-F238E27FC236}">
                <a16:creationId xmlns:a16="http://schemas.microsoft.com/office/drawing/2014/main" id="{2B9DB7EB-ECE0-A0E1-8BBC-3AE35D832968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526" y="2174875"/>
            <a:ext cx="2370772" cy="39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778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47FCED-C415-4E77-9C20-76A2A1F34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/>
          </a:bodyPr>
          <a:lstStyle/>
          <a:p>
            <a:r>
              <a:rPr lang="cs-CZ" b="1" dirty="0"/>
              <a:t>Správní rada Nadačního fondu pro Březnici</a:t>
            </a:r>
            <a:br>
              <a:rPr lang="cs-CZ" b="1" dirty="0"/>
            </a:br>
            <a:r>
              <a:rPr lang="cs-CZ" b="1" dirty="0"/>
              <a:t>Děkujeme všem našim dárcům!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DB1805-C980-4359-903D-856BC0B05D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29000D4-77C6-A71D-CE8B-5DC797A99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594" y="5077186"/>
            <a:ext cx="1488812" cy="177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A3C60633-86AD-6AA2-7FDE-68FC5BEF9E52}"/>
              </a:ext>
            </a:extLst>
          </p:cNvPr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cs-CZ"/>
          </a:p>
          <a:p>
            <a:pPr marL="0" indent="0">
              <a:buFont typeface="Arial" pitchFamily="34" charset="0"/>
              <a:buNone/>
            </a:pPr>
            <a:endParaRPr lang="cs-CZ" dirty="0"/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E5B1215C-FA0E-79DA-A37B-726FDF36E7D2}"/>
              </a:ext>
            </a:extLst>
          </p:cNvPr>
          <p:cNvSpPr txBox="1">
            <a:spLocks/>
          </p:cNvSpPr>
          <p:nvPr/>
        </p:nvSpPr>
        <p:spPr>
          <a:xfrm>
            <a:off x="762000" y="1905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cs-CZ"/>
          </a:p>
          <a:p>
            <a:pPr marL="0" indent="0">
              <a:buFont typeface="Arial" pitchFamily="34" charset="0"/>
              <a:buNone/>
            </a:pPr>
            <a:endParaRPr lang="cs-CZ" dirty="0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C5F80FA7-7270-6E68-29E0-10C3B8A49771}"/>
              </a:ext>
            </a:extLst>
          </p:cNvPr>
          <p:cNvSpPr txBox="1">
            <a:spLocks/>
          </p:cNvSpPr>
          <p:nvPr/>
        </p:nvSpPr>
        <p:spPr>
          <a:xfrm>
            <a:off x="914400" y="2057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cs-CZ"/>
          </a:p>
          <a:p>
            <a:pPr marL="0" indent="0">
              <a:buFont typeface="Arial" pitchFamily="34" charset="0"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4414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358026-0D91-2D31-04BF-8D77D9B08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Debatní pátek</a:t>
            </a:r>
            <a:r>
              <a:rPr lang="cs-CZ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nadačního fondu dne  9. února </a:t>
            </a:r>
            <a:r>
              <a:rPr lang="cs-CZ" sz="4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2024                     15.000</a:t>
            </a:r>
            <a:r>
              <a:rPr lang="cs-CZ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,- Kč</a:t>
            </a:r>
            <a:endParaRPr lang="cs-CZ" sz="4000" b="1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6AADB84-1A19-33FC-19A5-9761F46480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/>
              <a:t>Realizováno 2024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FD0D144-06AB-6BFE-526D-110FF280D38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Nadační fond uspořádal velkou osvětovou debatu se známými novináři.</a:t>
            </a:r>
          </a:p>
          <a:p>
            <a:pPr marL="0" indent="0">
              <a:buNone/>
            </a:pPr>
            <a:r>
              <a:rPr lang="cs-CZ" dirty="0"/>
              <a:t>Cílem bylo debatovat o aktuálních otázkách.</a:t>
            </a:r>
          </a:p>
          <a:p>
            <a:pPr marL="0" indent="0">
              <a:buNone/>
            </a:pPr>
            <a:r>
              <a:rPr lang="cs-CZ" dirty="0"/>
              <a:t>Debatního večera se účastnilo téměř 100 lidí z celé ČR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643B07E-BD4B-3008-4B24-1B11F28A54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dirty="0"/>
              <a:t>Bruselský diktát</a:t>
            </a:r>
          </a:p>
        </p:txBody>
      </p:sp>
      <p:pic>
        <p:nvPicPr>
          <p:cNvPr id="11" name="Zástupný obsah 10">
            <a:extLst>
              <a:ext uri="{FF2B5EF4-FFF2-40B4-BE49-F238E27FC236}">
                <a16:creationId xmlns:a16="http://schemas.microsoft.com/office/drawing/2014/main" id="{AFE39C18-0F7E-5FB6-F28E-0BFB24CE7D6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176" y="2174874"/>
            <a:ext cx="2737231" cy="4666981"/>
          </a:xfrm>
        </p:spPr>
      </p:pic>
    </p:spTree>
    <p:extLst>
      <p:ext uri="{BB962C8B-B14F-4D97-AF65-F5344CB8AC3E}">
        <p14:creationId xmlns:p14="http://schemas.microsoft.com/office/powerpoint/2010/main" val="2627633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SK Březnice 15.000,- Kč 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     Realizováno 2024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330824" cy="3951288"/>
          </a:xfrm>
        </p:spPr>
        <p:txBody>
          <a:bodyPr>
            <a:normAutofit/>
          </a:bodyPr>
          <a:lstStyle/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	SK Březnice 1918, </a:t>
            </a:r>
            <a:r>
              <a:rPr lang="cs-CZ" dirty="0" err="1"/>
              <a:t>z.s</a:t>
            </a:r>
            <a:r>
              <a:rPr lang="cs-CZ" dirty="0"/>
              <a:t>. děkuje Nadačnímu fondu pro Březnici za poskytnutí finančního příspěvku ve výši 15.000 Kč. Finanční příspěvek byl použit na dovybavení nově přihlášených dětí do fotbalové přípravky  (věk 5-8 let).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3491880" y="1535113"/>
            <a:ext cx="5194921" cy="639762"/>
          </a:xfrm>
        </p:spPr>
        <p:txBody>
          <a:bodyPr>
            <a:normAutofit/>
          </a:bodyPr>
          <a:lstStyle/>
          <a:p>
            <a:r>
              <a:rPr lang="cs-CZ" dirty="0"/>
              <a:t>    Dresy a míče pro nejmladší fotbalisty </a:t>
            </a:r>
          </a:p>
        </p:txBody>
      </p:sp>
      <p:pic>
        <p:nvPicPr>
          <p:cNvPr id="4098" name="Picture 2" descr="Klasický černo-bílý fotbalový míč | GiftsPlus">
            <a:extLst>
              <a:ext uri="{FF2B5EF4-FFF2-40B4-BE49-F238E27FC236}">
                <a16:creationId xmlns:a16="http://schemas.microsoft.com/office/drawing/2014/main" id="{825D98E0-48FD-1272-BFD5-2B553B9099DE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268" y="2174875"/>
            <a:ext cx="3951288" cy="39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40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765B75-E3D5-4A53-0205-D99DDB654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Sbor dobrovolných hasičů</a:t>
            </a:r>
            <a:br>
              <a:rPr lang="cs-CZ" b="1" dirty="0"/>
            </a:br>
            <a:r>
              <a:rPr lang="cs-CZ" b="1" dirty="0"/>
              <a:t>15.000,- Kč</a:t>
            </a:r>
            <a:endParaRPr lang="cs-CZ" b="1" dirty="0">
              <a:latin typeface="+mn-lt"/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69518F6-5ADD-B242-A820-F77EBE89D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908720" y="1535113"/>
            <a:ext cx="7200800" cy="639762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Realizováno: 2024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5482922-A8F2-E027-FA39-527C06C66CE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SDH Březnice děkuje Nadačnímu fondu pro Březnici za poskytnutí finančního příspěvku ve výši 15.000 Kč. </a:t>
            </a: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istorický prapor z roku </a:t>
            </a:r>
            <a:r>
              <a:rPr lang="cs-CZ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1895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byl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irmou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Alerion</a:t>
            </a: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vyčištěn, impregnován</a:t>
            </a: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uložen do speciální krabice s tím, že jeho používání bude jen při mimořádných akcích.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1662982-C941-FE48-0B90-77EC9B8899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55977" y="1535113"/>
            <a:ext cx="4608512" cy="639762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cs-CZ" sz="2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ekonstrukce historického praporu</a:t>
            </a:r>
            <a:endParaRPr lang="cs-CZ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F1DE57A-52E6-F4E2-71AE-365C33E3B2E0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3222560"/>
            <a:ext cx="4041775" cy="185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11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6C14D9-450E-497E-B248-79344FF8E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400" b="1" dirty="0"/>
              <a:t>Kulturní Gang Březnice </a:t>
            </a:r>
            <a:br>
              <a:rPr lang="cs-CZ" sz="4400" b="1" dirty="0"/>
            </a:br>
            <a:r>
              <a:rPr lang="cs-CZ" sz="4400" b="1" dirty="0"/>
              <a:t>20</a:t>
            </a:r>
            <a:r>
              <a:rPr lang="cs-CZ" b="1" dirty="0"/>
              <a:t>.000,- Kč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DBC750F-2702-4F35-81BB-52101D758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908720" y="1535113"/>
            <a:ext cx="7344816" cy="639762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Realizováno: 2024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DB1E518-9AFB-4AFA-A066-380C992B6A0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>
                <a:cs typeface="Times New Roman" panose="02020603050405020304" pitchFamily="18" charset="0"/>
              </a:rPr>
              <a:t>KGB</a:t>
            </a:r>
            <a:r>
              <a:rPr lang="cs-CZ" dirty="0"/>
              <a:t> děkuje Nadačnímu fondu pro Březnici za poskytnutí finančního příspěvku ve výši 20.000 Kč. Příspěvek byl použit na 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spolufinancování nové podlahy v pergole a na pódiu na starém kluzišti, kde se pořádají akce pro širokou veřejnost.</a:t>
            </a:r>
            <a:endParaRPr lang="cs-CZ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AC8428D-6B49-451F-AE0B-122D066473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27984" y="1535113"/>
            <a:ext cx="4716016" cy="639762"/>
          </a:xfrm>
        </p:spPr>
        <p:txBody>
          <a:bodyPr>
            <a:noAutofit/>
          </a:bodyPr>
          <a:lstStyle/>
          <a:p>
            <a:r>
              <a:rPr lang="cs-CZ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Zlepšení zázemí starého kluziště</a:t>
            </a:r>
            <a:endParaRPr lang="cs-CZ" dirty="0"/>
          </a:p>
        </p:txBody>
      </p:sp>
      <p:pic>
        <p:nvPicPr>
          <p:cNvPr id="2050" name="Picture 2" descr="Březnické gulášování 2024 | Vstup zdarma">
            <a:extLst>
              <a:ext uri="{FF2B5EF4-FFF2-40B4-BE49-F238E27FC236}">
                <a16:creationId xmlns:a16="http://schemas.microsoft.com/office/drawing/2014/main" id="{2BA529FF-1F24-1252-C3C5-5BA2ED5CA450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3093177"/>
            <a:ext cx="4041775" cy="211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528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ECB9DA-77C7-7BA4-6281-3A85139C6F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A805E4-0649-4A7E-2E24-F9D713B29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Festival Jakuba Jana Ryby</a:t>
            </a:r>
            <a:br>
              <a:rPr lang="cs-CZ" sz="4400" b="1" dirty="0"/>
            </a:br>
            <a:r>
              <a:rPr lang="cs-CZ" b="1" dirty="0"/>
              <a:t>15.000,- Kč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643E59D-7828-091F-3411-1FABCEFBD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908720" y="1535113"/>
            <a:ext cx="7344816" cy="639762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Realizováno: 2024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D05FF1C-CF1A-20AF-71A0-1AECCC1A955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>
                <a:cs typeface="Times New Roman" panose="02020603050405020304" pitchFamily="18" charset="0"/>
              </a:rPr>
              <a:t>FJJR</a:t>
            </a:r>
            <a:r>
              <a:rPr lang="cs-CZ" dirty="0"/>
              <a:t> děkuje Nadačnímu fondu pro Březnici za poskytnutí finančního příspěvku ve výši 15.000 Kč. Příspěvek byl použit na 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spolufinancování </a:t>
            </a: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oncertu 3. 7. 2024. Byla provedena „Světová premiéra díla Antona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Aslamase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komponovaná na hudební témata Jakuba Jana Ryby“. </a:t>
            </a:r>
            <a:endParaRPr lang="cs-CZ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97E8E93-ECAD-53D7-3EAA-02C0736294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27984" y="1535113"/>
            <a:ext cx="4716016" cy="639762"/>
          </a:xfrm>
        </p:spPr>
        <p:txBody>
          <a:bodyPr>
            <a:noAutofit/>
          </a:bodyPr>
          <a:lstStyle/>
          <a:p>
            <a:r>
              <a:rPr lang="cs-CZ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Koncert na březnickém zámku </a:t>
            </a:r>
            <a:endParaRPr lang="cs-CZ" dirty="0"/>
          </a:p>
        </p:txBody>
      </p:sp>
      <p:pic>
        <p:nvPicPr>
          <p:cNvPr id="3074" name="Picture 2" descr="Program Festivalu Jakuba Jana Ryby 2024">
            <a:extLst>
              <a:ext uri="{FF2B5EF4-FFF2-40B4-BE49-F238E27FC236}">
                <a16:creationId xmlns:a16="http://schemas.microsoft.com/office/drawing/2014/main" id="{9F2EF096-0E1D-C025-D90E-8510902225F4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735898"/>
            <a:ext cx="4041775" cy="282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089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FC6808-1E6B-4B7D-095F-8631907DC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C336B7-DBE3-F117-9879-34B537C72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400" b="1" dirty="0"/>
              <a:t>Letní škola zpěvu</a:t>
            </a:r>
            <a:br>
              <a:rPr lang="cs-CZ" sz="4400" b="1" dirty="0"/>
            </a:br>
            <a:r>
              <a:rPr lang="cs-CZ" sz="4400" b="1" dirty="0"/>
              <a:t>2</a:t>
            </a:r>
            <a:r>
              <a:rPr lang="cs-CZ" b="1" dirty="0"/>
              <a:t>5.000,- Kč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8F3B708-4086-4AC2-13D3-5AADA1F1D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908720" y="1535113"/>
            <a:ext cx="7344816" cy="639762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Realizováno: 2024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BED9CDF-BF3C-90EB-0363-B3B56BA75AA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Paní K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větoslava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Ciznerová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hlasový pedagog na ZUŠ Březnice,</a:t>
            </a:r>
            <a:r>
              <a:rPr lang="cs-CZ" dirty="0">
                <a:latin typeface="+mj-lt"/>
              </a:rPr>
              <a:t> děkuje Nadačnímu fondu pro Březnici za poskytnutí finančního příspěvku. Příspěvek byl použit na 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spolufinancování </a:t>
            </a: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urzu klasického a muzikálového zpěvu, který proběhl 11.8. – 17.8. 2024.</a:t>
            </a:r>
            <a:endParaRPr lang="cs-CZ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72F0F1B-CA28-3092-E5E5-6DE974CA26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27984" y="1535113"/>
            <a:ext cx="4716016" cy="639762"/>
          </a:xfrm>
        </p:spPr>
        <p:txBody>
          <a:bodyPr>
            <a:noAutofit/>
          </a:bodyPr>
          <a:lstStyle/>
          <a:p>
            <a:r>
              <a:rPr lang="cs-CZ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Letní škola zpěvu Březnice </a:t>
            </a:r>
            <a:endParaRPr lang="cs-CZ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A5A5CE5-2DC2-A35A-5CC0-0CF6F7C49C75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370" y="2358291"/>
            <a:ext cx="3293430" cy="463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828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BE18C-E130-37FB-BA20-D329D3523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246A10-235E-DBFC-3F02-644CDA73A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cs-CZ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ianino do Kavárny v Koleji </a:t>
            </a:r>
            <a:br>
              <a:rPr lang="cs-CZ" sz="4400" b="1" dirty="0"/>
            </a:br>
            <a:r>
              <a:rPr lang="cs-CZ" b="1" dirty="0"/>
              <a:t>30.000,- Kč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AE71CF0-A767-1C06-1B11-ECC9A1061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908720" y="1535113"/>
            <a:ext cx="7344816" cy="639762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Realizováno: 2024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46216BC-DB0C-E7A2-0F94-5CD9103F91B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Město Březnice </a:t>
            </a:r>
            <a:r>
              <a:rPr lang="cs-CZ" dirty="0"/>
              <a:t>děkuje Nadačnímu fondu pro Březnici za poskytnutí finančního příspěvku. Příspěvek byl použit na 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spolufinancování pianina s cílem oživit kavárnu funkčním nástrojem. </a:t>
            </a:r>
            <a:endParaRPr lang="cs-CZ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5C1C614-A2D3-147F-CDBB-110B531B40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27984" y="1535113"/>
            <a:ext cx="4716016" cy="639762"/>
          </a:xfrm>
        </p:spPr>
        <p:txBody>
          <a:bodyPr>
            <a:noAutofit/>
          </a:bodyPr>
          <a:lstStyle/>
          <a:p>
            <a:r>
              <a:rPr lang="cs-CZ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Pianino </a:t>
            </a:r>
            <a:endParaRPr lang="cs-CZ" dirty="0"/>
          </a:p>
        </p:txBody>
      </p:sp>
      <p:pic>
        <p:nvPicPr>
          <p:cNvPr id="5122" name="Picture 2" descr="Yamaha Pianino B3 SNC - Clarina">
            <a:extLst>
              <a:ext uri="{FF2B5EF4-FFF2-40B4-BE49-F238E27FC236}">
                <a16:creationId xmlns:a16="http://schemas.microsoft.com/office/drawing/2014/main" id="{9B568522-974C-CA50-2921-F3272EE5F031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389397"/>
            <a:ext cx="4041775" cy="3522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852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3C7294-70F6-198C-4C33-8B54A2979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Vánoční koncert v KD Březnice  </a:t>
            </a:r>
            <a:br>
              <a:rPr lang="cs-CZ" b="1" dirty="0"/>
            </a:br>
            <a:r>
              <a:rPr lang="cs-CZ" b="1" dirty="0"/>
              <a:t>Big Band Příbram     20.000,- Kč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92606A6-0F34-0FDF-FEDC-2D2ECE3782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/>
              <a:t>Realizováno 2024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73279E3-AFB8-EB15-27DE-6865FCE7C86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Město Březnice </a:t>
            </a:r>
            <a:r>
              <a:rPr lang="cs-CZ" dirty="0"/>
              <a:t>děkuje Nadačnímu fondu pro Březnici za poskytnutí finančního příspěvku. Finanční podpora tradičního vánočního koncertu se setkala s velkým zájmem březnických občanů.</a:t>
            </a:r>
          </a:p>
          <a:p>
            <a:pPr marL="0" indent="0" fontAlgn="base">
              <a:buNone/>
            </a:pPr>
            <a:endParaRPr lang="cs-CZ" dirty="0"/>
          </a:p>
          <a:p>
            <a:pPr marL="0" indent="0" fontAlgn="base">
              <a:buNone/>
            </a:pPr>
            <a:r>
              <a:rPr lang="cs-CZ" dirty="0"/>
              <a:t>Uváděl: Ing. Aleš Benda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CF462D4-686A-620B-5E5E-D2AFCC0C9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dirty="0"/>
              <a:t>Vánoční koncert</a:t>
            </a:r>
          </a:p>
        </p:txBody>
      </p:sp>
      <p:pic>
        <p:nvPicPr>
          <p:cNvPr id="7" name="Picture 2" descr="Koncert Příbramského big-bandu - ZUŠ Březnice">
            <a:extLst>
              <a:ext uri="{FF2B5EF4-FFF2-40B4-BE49-F238E27FC236}">
                <a16:creationId xmlns:a16="http://schemas.microsoft.com/office/drawing/2014/main" id="{8488E48D-FDF6-791A-742E-7347DB04DB69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564904"/>
            <a:ext cx="441649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48037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1882</TotalTime>
  <Words>746</Words>
  <Application>Microsoft Office PowerPoint</Application>
  <PresentationFormat>Předvádění na obrazovce (4:3)</PresentationFormat>
  <Paragraphs>74</Paragraphs>
  <Slides>15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Motiv sady Office</vt:lpstr>
      <vt:lpstr>Acrobat Document</vt:lpstr>
      <vt:lpstr> Prezentace hlavních projektů  Nadačního fondu pro Březnici 2024   nfpb.cz</vt:lpstr>
      <vt:lpstr>Debatní pátek nadačního fondu dne  9. února 2024                     15.000,- Kč</vt:lpstr>
      <vt:lpstr>SK Březnice 15.000,- Kč </vt:lpstr>
      <vt:lpstr>Sbor dobrovolných hasičů 15.000,- Kč</vt:lpstr>
      <vt:lpstr>Kulturní Gang Březnice  20.000,- Kč</vt:lpstr>
      <vt:lpstr>Festival Jakuba Jana Ryby 15.000,- Kč</vt:lpstr>
      <vt:lpstr>Letní škola zpěvu 25.000,- Kč</vt:lpstr>
      <vt:lpstr>Pianino do Kavárny v Koleji  30.000,- Kč</vt:lpstr>
      <vt:lpstr>Vánoční koncert v KD Březnice   Big Band Příbram     20.000,- Kč</vt:lpstr>
      <vt:lpstr>Pomoc lidem v těžké životní situaci  10.000,-Kč</vt:lpstr>
      <vt:lpstr>Svaz tělesně postižených  10.000,-Kč</vt:lpstr>
      <vt:lpstr>RC Pampeliška Březnice: 10.000,-Kč</vt:lpstr>
      <vt:lpstr>Autor: Mgr. Pešta Miloslav Kniha: Kavka a Čaroděj</vt:lpstr>
      <vt:lpstr>Autor: JUDr. Milan Kocík  Kniha: PŘÍBĚHY ČETNICKÉ STANICE BŘEZNICE</vt:lpstr>
      <vt:lpstr>Správní rada Nadačního fondu pro Březnici Děkujeme všem našim dárcům!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Nadačního fondu pro Březnici</dc:title>
  <dc:creator>User</dc:creator>
  <cp:lastModifiedBy>Miroslav Zak</cp:lastModifiedBy>
  <cp:revision>212</cp:revision>
  <dcterms:created xsi:type="dcterms:W3CDTF">2014-02-27T18:24:57Z</dcterms:created>
  <dcterms:modified xsi:type="dcterms:W3CDTF">2025-02-11T12:40:37Z</dcterms:modified>
</cp:coreProperties>
</file>