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2" r:id="rId3"/>
    <p:sldId id="361" r:id="rId4"/>
    <p:sldId id="366" r:id="rId5"/>
    <p:sldId id="353" r:id="rId6"/>
    <p:sldId id="364" r:id="rId7"/>
    <p:sldId id="365" r:id="rId8"/>
    <p:sldId id="363" r:id="rId9"/>
    <p:sldId id="369" r:id="rId10"/>
    <p:sldId id="368" r:id="rId11"/>
    <p:sldId id="370" r:id="rId12"/>
    <p:sldId id="371" r:id="rId13"/>
    <p:sldId id="342"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7215" autoAdjust="0"/>
  </p:normalViewPr>
  <p:slideViewPr>
    <p:cSldViewPr>
      <p:cViewPr>
        <p:scale>
          <a:sx n="50" d="100"/>
          <a:sy n="50" d="100"/>
        </p:scale>
        <p:origin x="1760" y="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D334005A-055F-4D2F-A870-01A96E21234B}" type="datetimeFigureOut">
              <a:rPr lang="cs-CZ" smtClean="0"/>
              <a:pPr/>
              <a:t>24.03.2024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2C27CB7-1575-44CF-AE24-EE311B8819A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4005A-055F-4D2F-A870-01A96E21234B}" type="datetimeFigureOut">
              <a:rPr lang="cs-CZ" smtClean="0"/>
              <a:pPr/>
              <a:t>24.03.2024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27CB7-1575-44CF-AE24-EE311B8819A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541860"/>
            <a:ext cx="7772400" cy="1470025"/>
          </a:xfrm>
        </p:spPr>
        <p:txBody>
          <a:bodyPr>
            <a:noAutofit/>
          </a:bodyPr>
          <a:lstStyle/>
          <a:p>
            <a:br>
              <a:rPr lang="cs-CZ" sz="4800" b="1" dirty="0"/>
            </a:br>
            <a:r>
              <a:rPr lang="cs-CZ" sz="4800" b="1" dirty="0"/>
              <a:t>Prezentace hlavních projektů </a:t>
            </a:r>
            <a:br>
              <a:rPr lang="cs-CZ" sz="4800" b="1" dirty="0"/>
            </a:br>
            <a:r>
              <a:rPr lang="cs-CZ" sz="4800" b="1" dirty="0"/>
              <a:t>Nadačního fondu pro Březnici</a:t>
            </a:r>
            <a:br>
              <a:rPr lang="cs-CZ" sz="4800" b="1" dirty="0"/>
            </a:br>
            <a:r>
              <a:rPr lang="cs-CZ" sz="4800" b="1" dirty="0"/>
              <a:t>2023</a:t>
            </a:r>
            <a:br>
              <a:rPr lang="cs-CZ" sz="4800" b="1" dirty="0"/>
            </a:br>
            <a:br>
              <a:rPr lang="cs-CZ" sz="1000" b="1" dirty="0"/>
            </a:br>
            <a:br>
              <a:rPr lang="cs-CZ" sz="1000" b="1" dirty="0"/>
            </a:br>
            <a:r>
              <a:rPr lang="cs-CZ" sz="2400" dirty="0"/>
              <a:t>nfpb.cz</a:t>
            </a:r>
            <a:endParaRPr lang="cs-CZ" sz="2400" b="1" dirty="0"/>
          </a:p>
        </p:txBody>
      </p:sp>
      <p:sp>
        <p:nvSpPr>
          <p:cNvPr id="3" name="Podnadpis 2"/>
          <p:cNvSpPr>
            <a:spLocks noGrp="1"/>
          </p:cNvSpPr>
          <p:nvPr>
            <p:ph type="subTitle" idx="1"/>
          </p:nvPr>
        </p:nvSpPr>
        <p:spPr>
          <a:xfrm>
            <a:off x="1371600" y="4581127"/>
            <a:ext cx="6400800" cy="1545035"/>
          </a:xfrm>
        </p:spPr>
        <p:txBody>
          <a:bodyPr/>
          <a:lstStyle/>
          <a:p>
            <a:endParaRPr lang="cs-CZ" dirty="0"/>
          </a:p>
        </p:txBody>
      </p:sp>
      <p:graphicFrame>
        <p:nvGraphicFramePr>
          <p:cNvPr id="4" name="Zástupný symbol pro obsah 5"/>
          <p:cNvGraphicFramePr>
            <a:graphicFrameLocks noGrp="1" noChangeAspect="1"/>
          </p:cNvGraphicFramePr>
          <p:nvPr>
            <p:ph idx="1"/>
            <p:extLst>
              <p:ext uri="{D42A27DB-BD31-4B8C-83A1-F6EECF244321}">
                <p14:modId xmlns:p14="http://schemas.microsoft.com/office/powerpoint/2010/main" val="1853475552"/>
              </p:ext>
            </p:extLst>
          </p:nvPr>
        </p:nvGraphicFramePr>
        <p:xfrm>
          <a:off x="3131840" y="4401106"/>
          <a:ext cx="2880320" cy="1905075"/>
        </p:xfrm>
        <a:graphic>
          <a:graphicData uri="http://schemas.openxmlformats.org/presentationml/2006/ole">
            <mc:AlternateContent xmlns:mc="http://schemas.openxmlformats.org/markup-compatibility/2006">
              <mc:Choice xmlns:v="urn:schemas-microsoft-com:vml" Requires="v">
                <p:oleObj name="Acrobat Document" r:id="rId2" imgW="6095629" imgH="4572000" progId="AcroExch.Document.DC">
                  <p:embed/>
                </p:oleObj>
              </mc:Choice>
              <mc:Fallback>
                <p:oleObj name="Acrobat Document" r:id="rId2" imgW="6095629" imgH="4572000" progId="AcroExch.Document.DC">
                  <p:embed/>
                  <p:pic>
                    <p:nvPicPr>
                      <p:cNvPr id="0" name=""/>
                      <p:cNvPicPr/>
                      <p:nvPr/>
                    </p:nvPicPr>
                    <p:blipFill>
                      <a:blip r:embed="rId3"/>
                      <a:stretch>
                        <a:fillRect/>
                      </a:stretch>
                    </p:blipFill>
                    <p:spPr>
                      <a:xfrm>
                        <a:off x="3131840" y="4401106"/>
                        <a:ext cx="2880320" cy="1905075"/>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C7294-70F6-198C-4C33-8B54A2979B64}"/>
              </a:ext>
            </a:extLst>
          </p:cNvPr>
          <p:cNvSpPr>
            <a:spLocks noGrp="1"/>
          </p:cNvSpPr>
          <p:nvPr>
            <p:ph type="title"/>
          </p:nvPr>
        </p:nvSpPr>
        <p:spPr/>
        <p:txBody>
          <a:bodyPr>
            <a:normAutofit fontScale="90000"/>
          </a:bodyPr>
          <a:lstStyle/>
          <a:p>
            <a:r>
              <a:rPr lang="cs-CZ" b="1" dirty="0"/>
              <a:t>Vánoční koncert v KD Březnice  </a:t>
            </a:r>
            <a:br>
              <a:rPr lang="cs-CZ" b="1" dirty="0"/>
            </a:br>
            <a:r>
              <a:rPr lang="cs-CZ" b="1" dirty="0"/>
              <a:t>Big Band Příbram     15.000,- Kč</a:t>
            </a:r>
            <a:endParaRPr lang="cs-CZ" dirty="0"/>
          </a:p>
        </p:txBody>
      </p:sp>
      <p:sp>
        <p:nvSpPr>
          <p:cNvPr id="3" name="Zástupný text 2">
            <a:extLst>
              <a:ext uri="{FF2B5EF4-FFF2-40B4-BE49-F238E27FC236}">
                <a16:creationId xmlns:a16="http://schemas.microsoft.com/office/drawing/2014/main" id="{192606A6-0F34-0FDF-FEDC-2D2ECE3782D1}"/>
              </a:ext>
            </a:extLst>
          </p:cNvPr>
          <p:cNvSpPr>
            <a:spLocks noGrp="1"/>
          </p:cNvSpPr>
          <p:nvPr>
            <p:ph type="body" idx="1"/>
          </p:nvPr>
        </p:nvSpPr>
        <p:spPr/>
        <p:txBody>
          <a:bodyPr/>
          <a:lstStyle/>
          <a:p>
            <a:pPr algn="ctr"/>
            <a:r>
              <a:rPr lang="cs-CZ" dirty="0"/>
              <a:t>Realizováno 2023</a:t>
            </a:r>
          </a:p>
        </p:txBody>
      </p:sp>
      <p:sp>
        <p:nvSpPr>
          <p:cNvPr id="4" name="Zástupný obsah 3">
            <a:extLst>
              <a:ext uri="{FF2B5EF4-FFF2-40B4-BE49-F238E27FC236}">
                <a16:creationId xmlns:a16="http://schemas.microsoft.com/office/drawing/2014/main" id="{573279E3-AFB8-EB15-27DE-6865FCE7C863}"/>
              </a:ext>
            </a:extLst>
          </p:cNvPr>
          <p:cNvSpPr>
            <a:spLocks noGrp="1"/>
          </p:cNvSpPr>
          <p:nvPr>
            <p:ph sz="half" idx="2"/>
          </p:nvPr>
        </p:nvSpPr>
        <p:spPr/>
        <p:txBody>
          <a:bodyPr/>
          <a:lstStyle/>
          <a:p>
            <a:pPr marL="0" indent="0">
              <a:buNone/>
            </a:pPr>
            <a:endParaRPr lang="cs-CZ" dirty="0"/>
          </a:p>
          <a:p>
            <a:pPr marL="0" indent="0">
              <a:buNone/>
            </a:pPr>
            <a:r>
              <a:rPr lang="cs-CZ" dirty="0"/>
              <a:t>Finanční podpora tradičního vánočního koncertu se setkala s velkým zájmem březnických občanů</a:t>
            </a:r>
          </a:p>
          <a:p>
            <a:pPr marL="0" indent="0" fontAlgn="base">
              <a:buNone/>
            </a:pPr>
            <a:endParaRPr lang="cs-CZ" dirty="0"/>
          </a:p>
          <a:p>
            <a:pPr marL="0" indent="0" fontAlgn="base">
              <a:buNone/>
            </a:pPr>
            <a:r>
              <a:rPr lang="cs-CZ" dirty="0"/>
              <a:t>Uváděl: Ing. Aleš Benda</a:t>
            </a:r>
          </a:p>
          <a:p>
            <a:pPr marL="0" indent="0">
              <a:buNone/>
            </a:pPr>
            <a:endParaRPr lang="cs-CZ" dirty="0"/>
          </a:p>
        </p:txBody>
      </p:sp>
      <p:sp>
        <p:nvSpPr>
          <p:cNvPr id="5" name="Zástupný text 4">
            <a:extLst>
              <a:ext uri="{FF2B5EF4-FFF2-40B4-BE49-F238E27FC236}">
                <a16:creationId xmlns:a16="http://schemas.microsoft.com/office/drawing/2014/main" id="{CCF462D4-686A-620B-5E5E-D2AFCC0C9047}"/>
              </a:ext>
            </a:extLst>
          </p:cNvPr>
          <p:cNvSpPr>
            <a:spLocks noGrp="1"/>
          </p:cNvSpPr>
          <p:nvPr>
            <p:ph type="body" sz="quarter" idx="3"/>
          </p:nvPr>
        </p:nvSpPr>
        <p:spPr/>
        <p:txBody>
          <a:bodyPr/>
          <a:lstStyle/>
          <a:p>
            <a:pPr algn="ctr"/>
            <a:r>
              <a:rPr lang="cs-CZ" dirty="0"/>
              <a:t>Vánoční koncert</a:t>
            </a:r>
          </a:p>
        </p:txBody>
      </p:sp>
      <p:pic>
        <p:nvPicPr>
          <p:cNvPr id="7" name="Picture 2" descr="Koncert Příbramského big-bandu - ZUŠ Březnice">
            <a:extLst>
              <a:ext uri="{FF2B5EF4-FFF2-40B4-BE49-F238E27FC236}">
                <a16:creationId xmlns:a16="http://schemas.microsoft.com/office/drawing/2014/main" id="{8488E48D-FDF6-791A-742E-7347DB04DB69}"/>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2564904"/>
            <a:ext cx="4416491"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4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57B1BB-9EAB-46E1-3F93-50A780118CE7}"/>
              </a:ext>
            </a:extLst>
          </p:cNvPr>
          <p:cNvSpPr>
            <a:spLocks noGrp="1"/>
          </p:cNvSpPr>
          <p:nvPr>
            <p:ph type="title"/>
          </p:nvPr>
        </p:nvSpPr>
        <p:spPr/>
        <p:txBody>
          <a:bodyPr/>
          <a:lstStyle/>
          <a:p>
            <a:r>
              <a:rPr lang="cs-CZ" dirty="0" err="1"/>
              <a:t>Rybovka</a:t>
            </a:r>
            <a:r>
              <a:rPr lang="cs-CZ" dirty="0"/>
              <a:t> v Březnici 120.000,- Kč</a:t>
            </a:r>
          </a:p>
        </p:txBody>
      </p:sp>
      <p:sp>
        <p:nvSpPr>
          <p:cNvPr id="3" name="Zástupný text 2">
            <a:extLst>
              <a:ext uri="{FF2B5EF4-FFF2-40B4-BE49-F238E27FC236}">
                <a16:creationId xmlns:a16="http://schemas.microsoft.com/office/drawing/2014/main" id="{DC3C07E7-A704-B54C-E293-CC8FA5B6A1DC}"/>
              </a:ext>
            </a:extLst>
          </p:cNvPr>
          <p:cNvSpPr>
            <a:spLocks noGrp="1"/>
          </p:cNvSpPr>
          <p:nvPr>
            <p:ph type="body" idx="1"/>
          </p:nvPr>
        </p:nvSpPr>
        <p:spPr/>
        <p:txBody>
          <a:bodyPr/>
          <a:lstStyle/>
          <a:p>
            <a:pPr algn="ctr"/>
            <a:r>
              <a:rPr lang="cs-CZ" dirty="0"/>
              <a:t>Realizováno 2023</a:t>
            </a:r>
          </a:p>
        </p:txBody>
      </p:sp>
      <p:sp>
        <p:nvSpPr>
          <p:cNvPr id="4" name="Zástupný obsah 3">
            <a:extLst>
              <a:ext uri="{FF2B5EF4-FFF2-40B4-BE49-F238E27FC236}">
                <a16:creationId xmlns:a16="http://schemas.microsoft.com/office/drawing/2014/main" id="{A94C088C-F4FB-4081-4CDE-223B88E5840E}"/>
              </a:ext>
            </a:extLst>
          </p:cNvPr>
          <p:cNvSpPr>
            <a:spLocks noGrp="1"/>
          </p:cNvSpPr>
          <p:nvPr>
            <p:ph sz="half" idx="2"/>
          </p:nvPr>
        </p:nvSpPr>
        <p:spPr/>
        <p:txBody>
          <a:bodyPr>
            <a:normAutofit lnSpcReduction="10000"/>
          </a:bodyPr>
          <a:lstStyle/>
          <a:p>
            <a:pPr marL="0" indent="0">
              <a:buNone/>
            </a:pPr>
            <a:r>
              <a:rPr lang="cs-CZ" dirty="0">
                <a:effectLst/>
                <a:ea typeface="Times New Roman" panose="02020603050405020304" pitchFamily="18" charset="0"/>
              </a:rPr>
              <a:t>Organizace benefičního koncertu České mše vánoční 26.12. v 16,00. </a:t>
            </a:r>
          </a:p>
          <a:p>
            <a:pPr marL="0" indent="0">
              <a:buNone/>
            </a:pPr>
            <a:r>
              <a:rPr lang="cs-CZ" dirty="0">
                <a:effectLst/>
                <a:ea typeface="Times New Roman" panose="02020603050405020304" pitchFamily="18" charset="0"/>
              </a:rPr>
              <a:t>Dirigent Oldřich Vlček (Virtuosi di Praga).</a:t>
            </a:r>
          </a:p>
          <a:p>
            <a:pPr marL="0" indent="0">
              <a:buNone/>
            </a:pPr>
            <a:r>
              <a:rPr lang="cs-CZ" dirty="0">
                <a:ea typeface="Times New Roman" panose="02020603050405020304" pitchFamily="18" charset="0"/>
              </a:rPr>
              <a:t>Vybráno ve prospěch farnosti na opravu varhan v Bubovicích 42.300,- Kč.</a:t>
            </a:r>
          </a:p>
          <a:p>
            <a:pPr marL="0" indent="0">
              <a:buNone/>
            </a:pPr>
            <a:r>
              <a:rPr lang="cs-CZ" dirty="0">
                <a:effectLst/>
                <a:ea typeface="Times New Roman" panose="02020603050405020304" pitchFamily="18" charset="0"/>
              </a:rPr>
              <a:t>Cílem založit tradici pravidelných vánočních koncertů</a:t>
            </a:r>
          </a:p>
          <a:p>
            <a:pPr marL="0" indent="0">
              <a:buNone/>
            </a:pPr>
            <a:endParaRPr lang="cs-CZ" dirty="0"/>
          </a:p>
        </p:txBody>
      </p:sp>
      <p:sp>
        <p:nvSpPr>
          <p:cNvPr id="5" name="Zástupný text 4">
            <a:extLst>
              <a:ext uri="{FF2B5EF4-FFF2-40B4-BE49-F238E27FC236}">
                <a16:creationId xmlns:a16="http://schemas.microsoft.com/office/drawing/2014/main" id="{4D98C759-8458-B6B2-04BA-3B7FA7248DC9}"/>
              </a:ext>
            </a:extLst>
          </p:cNvPr>
          <p:cNvSpPr>
            <a:spLocks noGrp="1"/>
          </p:cNvSpPr>
          <p:nvPr>
            <p:ph type="body" sz="quarter" idx="3"/>
          </p:nvPr>
        </p:nvSpPr>
        <p:spPr/>
        <p:txBody>
          <a:bodyPr/>
          <a:lstStyle/>
          <a:p>
            <a:pPr algn="ctr"/>
            <a:r>
              <a:rPr lang="cs-CZ" dirty="0" err="1"/>
              <a:t>Rybovka</a:t>
            </a:r>
            <a:endParaRPr lang="cs-CZ" dirty="0"/>
          </a:p>
        </p:txBody>
      </p:sp>
      <p:pic>
        <p:nvPicPr>
          <p:cNvPr id="8" name="Zástupný obsah 7">
            <a:extLst>
              <a:ext uri="{FF2B5EF4-FFF2-40B4-BE49-F238E27FC236}">
                <a16:creationId xmlns:a16="http://schemas.microsoft.com/office/drawing/2014/main" id="{D6588743-A1A7-E98D-977C-9303DA64A408}"/>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69070" y="2174874"/>
            <a:ext cx="3263370" cy="4615595"/>
          </a:xfrm>
        </p:spPr>
      </p:pic>
    </p:spTree>
    <p:extLst>
      <p:ext uri="{BB962C8B-B14F-4D97-AF65-F5344CB8AC3E}">
        <p14:creationId xmlns:p14="http://schemas.microsoft.com/office/powerpoint/2010/main" val="320852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3899A-46E0-B102-7C46-A5EA58BD93CB}"/>
              </a:ext>
            </a:extLst>
          </p:cNvPr>
          <p:cNvSpPr>
            <a:spLocks noGrp="1"/>
          </p:cNvSpPr>
          <p:nvPr>
            <p:ph type="title"/>
          </p:nvPr>
        </p:nvSpPr>
        <p:spPr/>
        <p:txBody>
          <a:bodyPr/>
          <a:lstStyle/>
          <a:p>
            <a:r>
              <a:rPr lang="cs-CZ" dirty="0"/>
              <a:t>Varhany Bubovice 42.300,- Kč</a:t>
            </a:r>
          </a:p>
        </p:txBody>
      </p:sp>
      <p:sp>
        <p:nvSpPr>
          <p:cNvPr id="3" name="Zástupný text 2">
            <a:extLst>
              <a:ext uri="{FF2B5EF4-FFF2-40B4-BE49-F238E27FC236}">
                <a16:creationId xmlns:a16="http://schemas.microsoft.com/office/drawing/2014/main" id="{9EC1B290-4C42-218B-5BD2-4159769087F5}"/>
              </a:ext>
            </a:extLst>
          </p:cNvPr>
          <p:cNvSpPr>
            <a:spLocks noGrp="1"/>
          </p:cNvSpPr>
          <p:nvPr>
            <p:ph type="body" idx="1"/>
          </p:nvPr>
        </p:nvSpPr>
        <p:spPr/>
        <p:txBody>
          <a:bodyPr/>
          <a:lstStyle/>
          <a:p>
            <a:pPr algn="ctr"/>
            <a:r>
              <a:rPr lang="cs-CZ" dirty="0"/>
              <a:t>Realizováno 2023</a:t>
            </a:r>
          </a:p>
        </p:txBody>
      </p:sp>
      <p:sp>
        <p:nvSpPr>
          <p:cNvPr id="4" name="Zástupný obsah 3">
            <a:extLst>
              <a:ext uri="{FF2B5EF4-FFF2-40B4-BE49-F238E27FC236}">
                <a16:creationId xmlns:a16="http://schemas.microsoft.com/office/drawing/2014/main" id="{87CC863E-8E48-7CEE-0FE9-51E3410C9899}"/>
              </a:ext>
            </a:extLst>
          </p:cNvPr>
          <p:cNvSpPr>
            <a:spLocks noGrp="1"/>
          </p:cNvSpPr>
          <p:nvPr>
            <p:ph sz="half" idx="2"/>
          </p:nvPr>
        </p:nvSpPr>
        <p:spPr/>
        <p:txBody>
          <a:bodyPr/>
          <a:lstStyle/>
          <a:p>
            <a:pPr marL="0" indent="0">
              <a:buNone/>
            </a:pPr>
            <a:endParaRPr lang="cs-CZ" dirty="0">
              <a:ea typeface="Times New Roman" panose="02020603050405020304" pitchFamily="18" charset="0"/>
            </a:endParaRPr>
          </a:p>
          <a:p>
            <a:pPr marL="0" indent="0">
              <a:buNone/>
            </a:pPr>
            <a:endParaRPr lang="cs-CZ" dirty="0">
              <a:ea typeface="Times New Roman" panose="02020603050405020304" pitchFamily="18" charset="0"/>
            </a:endParaRPr>
          </a:p>
          <a:p>
            <a:pPr marL="0" indent="0">
              <a:buNone/>
            </a:pPr>
            <a:r>
              <a:rPr lang="cs-CZ" dirty="0">
                <a:ea typeface="Times New Roman" panose="02020603050405020304" pitchFamily="18" charset="0"/>
              </a:rPr>
              <a:t>Dar ve prospěch farnosti na opravu varhan v Bubovicích 42.300,- Kč.</a:t>
            </a:r>
          </a:p>
          <a:p>
            <a:endParaRPr lang="cs-CZ" dirty="0"/>
          </a:p>
        </p:txBody>
      </p:sp>
      <p:sp>
        <p:nvSpPr>
          <p:cNvPr id="5" name="Zástupný text 4">
            <a:extLst>
              <a:ext uri="{FF2B5EF4-FFF2-40B4-BE49-F238E27FC236}">
                <a16:creationId xmlns:a16="http://schemas.microsoft.com/office/drawing/2014/main" id="{6D86879D-992D-FB79-A7D4-4918449F496E}"/>
              </a:ext>
            </a:extLst>
          </p:cNvPr>
          <p:cNvSpPr>
            <a:spLocks noGrp="1"/>
          </p:cNvSpPr>
          <p:nvPr>
            <p:ph type="body" sz="quarter" idx="3"/>
          </p:nvPr>
        </p:nvSpPr>
        <p:spPr/>
        <p:txBody>
          <a:bodyPr/>
          <a:lstStyle/>
          <a:p>
            <a:pPr algn="ctr"/>
            <a:r>
              <a:rPr lang="cs-CZ" dirty="0"/>
              <a:t>Oprava varhan</a:t>
            </a:r>
          </a:p>
        </p:txBody>
      </p:sp>
      <p:pic>
        <p:nvPicPr>
          <p:cNvPr id="12" name="Zástupný obsah 11">
            <a:extLst>
              <a:ext uri="{FF2B5EF4-FFF2-40B4-BE49-F238E27FC236}">
                <a16:creationId xmlns:a16="http://schemas.microsoft.com/office/drawing/2014/main" id="{30C40CBF-78DF-6200-3F57-64DDF55EE19B}"/>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2634853"/>
            <a:ext cx="4515247" cy="3386435"/>
          </a:xfrm>
        </p:spPr>
      </p:pic>
    </p:spTree>
    <p:extLst>
      <p:ext uri="{BB962C8B-B14F-4D97-AF65-F5344CB8AC3E}">
        <p14:creationId xmlns:p14="http://schemas.microsoft.com/office/powerpoint/2010/main" val="11930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7FCED-C415-4E77-9C20-76A2A1F34E85}"/>
              </a:ext>
            </a:extLst>
          </p:cNvPr>
          <p:cNvSpPr>
            <a:spLocks noGrp="1"/>
          </p:cNvSpPr>
          <p:nvPr>
            <p:ph type="title"/>
          </p:nvPr>
        </p:nvSpPr>
        <p:spPr/>
        <p:txBody>
          <a:bodyPr>
            <a:normAutofit/>
          </a:bodyPr>
          <a:lstStyle/>
          <a:p>
            <a:r>
              <a:rPr lang="cs-CZ" b="1" dirty="0"/>
              <a:t>Děkujeme všem našim dárcům!</a:t>
            </a:r>
          </a:p>
        </p:txBody>
      </p:sp>
      <p:sp>
        <p:nvSpPr>
          <p:cNvPr id="3" name="Zástupný obsah 2">
            <a:extLst>
              <a:ext uri="{FF2B5EF4-FFF2-40B4-BE49-F238E27FC236}">
                <a16:creationId xmlns:a16="http://schemas.microsoft.com/office/drawing/2014/main" id="{F4DB1805-C980-4359-903D-856BC0B05D3F}"/>
              </a:ext>
            </a:extLst>
          </p:cNvPr>
          <p:cNvSpPr>
            <a:spLocks noGrp="1"/>
          </p:cNvSpPr>
          <p:nvPr>
            <p:ph idx="1"/>
          </p:nvPr>
        </p:nvSpPr>
        <p:spPr/>
        <p:txBody>
          <a:bodyPr>
            <a:normAutofit/>
          </a:bodyPr>
          <a:lstStyle/>
          <a:p>
            <a:pPr marL="0" indent="0">
              <a:buNone/>
            </a:pPr>
            <a:endParaRPr lang="cs-CZ" dirty="0"/>
          </a:p>
          <a:p>
            <a:pPr marL="0" indent="0">
              <a:buNone/>
            </a:pPr>
            <a:endParaRPr lang="cs-CZ" dirty="0"/>
          </a:p>
        </p:txBody>
      </p:sp>
    </p:spTree>
    <p:extLst>
      <p:ext uri="{BB962C8B-B14F-4D97-AF65-F5344CB8AC3E}">
        <p14:creationId xmlns:p14="http://schemas.microsoft.com/office/powerpoint/2010/main" val="241212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C531FA-E156-4CD9-A0F7-91AE2337ED54}"/>
              </a:ext>
            </a:extLst>
          </p:cNvPr>
          <p:cNvSpPr>
            <a:spLocks noGrp="1"/>
          </p:cNvSpPr>
          <p:nvPr>
            <p:ph type="title"/>
          </p:nvPr>
        </p:nvSpPr>
        <p:spPr/>
        <p:txBody>
          <a:bodyPr>
            <a:normAutofit fontScale="90000"/>
          </a:bodyPr>
          <a:lstStyle/>
          <a:p>
            <a:r>
              <a:rPr lang="cs-CZ" b="1" dirty="0">
                <a:effectLst/>
                <a:ea typeface="Calibri" panose="020F0502020204030204" pitchFamily="34" charset="0"/>
                <a:cs typeface="Times New Roman" panose="02020603050405020304" pitchFamily="18" charset="0"/>
              </a:rPr>
              <a:t>Pomoc lidem v těžké životní situaci </a:t>
            </a:r>
            <a:r>
              <a:rPr lang="cs-CZ" b="1" dirty="0"/>
              <a:t> 30.000,-Kč</a:t>
            </a:r>
            <a:endParaRPr lang="cs-CZ" sz="2400" dirty="0"/>
          </a:p>
        </p:txBody>
      </p:sp>
      <p:sp>
        <p:nvSpPr>
          <p:cNvPr id="3" name="Zástupný text 2">
            <a:extLst>
              <a:ext uri="{FF2B5EF4-FFF2-40B4-BE49-F238E27FC236}">
                <a16:creationId xmlns:a16="http://schemas.microsoft.com/office/drawing/2014/main" id="{90111C39-A9DF-4D73-A38E-F01739146DE9}"/>
              </a:ext>
            </a:extLst>
          </p:cNvPr>
          <p:cNvSpPr>
            <a:spLocks noGrp="1"/>
          </p:cNvSpPr>
          <p:nvPr>
            <p:ph type="body" idx="1"/>
          </p:nvPr>
        </p:nvSpPr>
        <p:spPr/>
        <p:txBody>
          <a:bodyPr/>
          <a:lstStyle/>
          <a:p>
            <a:r>
              <a:rPr lang="cs-CZ" dirty="0"/>
              <a:t>Realizováno 2023</a:t>
            </a:r>
          </a:p>
        </p:txBody>
      </p:sp>
      <p:sp>
        <p:nvSpPr>
          <p:cNvPr id="4" name="Zástupný obsah 3">
            <a:extLst>
              <a:ext uri="{FF2B5EF4-FFF2-40B4-BE49-F238E27FC236}">
                <a16:creationId xmlns:a16="http://schemas.microsoft.com/office/drawing/2014/main" id="{4BD43288-B4F0-463C-B103-738C3E1312DC}"/>
              </a:ext>
            </a:extLst>
          </p:cNvPr>
          <p:cNvSpPr>
            <a:spLocks noGrp="1"/>
          </p:cNvSpPr>
          <p:nvPr>
            <p:ph sz="half" idx="2"/>
          </p:nvPr>
        </p:nvSpPr>
        <p:spPr/>
        <p:txBody>
          <a:bodyPr/>
          <a:lstStyle/>
          <a:p>
            <a:pPr marL="0" indent="0">
              <a:buNone/>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200" dirty="0">
                <a:effectLst/>
                <a:latin typeface="Calibri" panose="020F0502020204030204" pitchFamily="34" charset="0"/>
                <a:ea typeface="Calibri" panose="020F0502020204030204" pitchFamily="34" charset="0"/>
                <a:cs typeface="Times New Roman" panose="02020603050405020304" pitchFamily="18" charset="0"/>
              </a:rPr>
              <a:t>V Březnici jsme doma a chceme řešit zcela konkrétní případy lidí v nouzi.</a:t>
            </a:r>
          </a:p>
          <a:p>
            <a:pPr marL="0" indent="0">
              <a:buNone/>
            </a:pPr>
            <a:r>
              <a:rPr lang="cs-CZ" sz="2200" dirty="0">
                <a:latin typeface="Calibri" panose="020F0502020204030204" pitchFamily="34" charset="0"/>
                <a:ea typeface="Calibri" panose="020F0502020204030204" pitchFamily="34" charset="0"/>
                <a:cs typeface="Times New Roman" panose="02020603050405020304" pitchFamily="18" charset="0"/>
              </a:rPr>
              <a:t>Nemůžeme pomáhat každému.</a:t>
            </a:r>
          </a:p>
          <a:p>
            <a:pPr marL="0" indent="0">
              <a:buNone/>
            </a:pPr>
            <a:r>
              <a:rPr lang="cs-CZ" sz="2200" dirty="0">
                <a:effectLst/>
                <a:latin typeface="Calibri" panose="020F0502020204030204" pitchFamily="34" charset="0"/>
                <a:ea typeface="Calibri" panose="020F0502020204030204" pitchFamily="34" charset="0"/>
                <a:cs typeface="Times New Roman" panose="02020603050405020304" pitchFamily="18" charset="0"/>
              </a:rPr>
              <a:t>Nemůžeme nahradit sociální systém.</a:t>
            </a:r>
          </a:p>
          <a:p>
            <a:pPr marL="0" indent="0">
              <a:buNone/>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200" dirty="0">
                <a:effectLst/>
                <a:latin typeface="Calibri" panose="020F0502020204030204" pitchFamily="34" charset="0"/>
                <a:ea typeface="Calibri" panose="020F0502020204030204" pitchFamily="34" charset="0"/>
                <a:cs typeface="Times New Roman" panose="02020603050405020304" pitchFamily="18" charset="0"/>
              </a:rPr>
              <a:t>Ale…….</a:t>
            </a:r>
          </a:p>
          <a:p>
            <a:pPr marL="0" indent="0">
              <a:buNone/>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5" name="Zástupný text 4">
            <a:extLst>
              <a:ext uri="{FF2B5EF4-FFF2-40B4-BE49-F238E27FC236}">
                <a16:creationId xmlns:a16="http://schemas.microsoft.com/office/drawing/2014/main" id="{F948FAD1-90A0-4892-9CBE-4F697A270718}"/>
              </a:ext>
            </a:extLst>
          </p:cNvPr>
          <p:cNvSpPr>
            <a:spLocks noGrp="1"/>
          </p:cNvSpPr>
          <p:nvPr>
            <p:ph type="body" sz="quarter" idx="3"/>
          </p:nvPr>
        </p:nvSpPr>
        <p:spPr/>
        <p:txBody>
          <a:bodyPr/>
          <a:lstStyle/>
          <a:p>
            <a:r>
              <a:rPr lang="cs-CZ" dirty="0">
                <a:latin typeface="Calibri" panose="020F0502020204030204" pitchFamily="34" charset="0"/>
                <a:ea typeface="Calibri" panose="020F0502020204030204" pitchFamily="34" charset="0"/>
                <a:cs typeface="Times New Roman" panose="02020603050405020304" pitchFamily="18" charset="0"/>
              </a:rPr>
              <a:t>     Pomoc lidem z Březnice</a:t>
            </a:r>
            <a:endParaRPr lang="cs-CZ" dirty="0"/>
          </a:p>
        </p:txBody>
      </p:sp>
      <p:sp>
        <p:nvSpPr>
          <p:cNvPr id="7" name="Zástupný obsah 6">
            <a:extLst>
              <a:ext uri="{FF2B5EF4-FFF2-40B4-BE49-F238E27FC236}">
                <a16:creationId xmlns:a16="http://schemas.microsoft.com/office/drawing/2014/main" id="{DA0D0FA0-9811-614A-56C4-614E22C1160A}"/>
              </a:ext>
            </a:extLst>
          </p:cNvPr>
          <p:cNvSpPr>
            <a:spLocks noGrp="1"/>
          </p:cNvSpPr>
          <p:nvPr>
            <p:ph sz="quarter" idx="4"/>
          </p:nvPr>
        </p:nvSpPr>
        <p:spPr/>
        <p:txBody>
          <a:bodyPr/>
          <a:lstStyle/>
          <a:p>
            <a:endParaRPr lang="cs-CZ" dirty="0"/>
          </a:p>
          <a:p>
            <a:endParaRPr lang="cs-CZ" dirty="0"/>
          </a:p>
          <a:p>
            <a:r>
              <a:rPr lang="cs-CZ" dirty="0"/>
              <a:t>Finanční pomoc vážně nemocné matce</a:t>
            </a:r>
          </a:p>
          <a:p>
            <a:pPr marL="0" indent="0">
              <a:buNone/>
            </a:pPr>
            <a:endParaRPr lang="cs-CZ" dirty="0"/>
          </a:p>
          <a:p>
            <a:r>
              <a:rPr lang="cs-CZ" dirty="0"/>
              <a:t>Finanční pomoc Janičce na školní obědy</a:t>
            </a:r>
          </a:p>
        </p:txBody>
      </p:sp>
    </p:spTree>
    <p:extLst>
      <p:ext uri="{BB962C8B-B14F-4D97-AF65-F5344CB8AC3E}">
        <p14:creationId xmlns:p14="http://schemas.microsoft.com/office/powerpoint/2010/main" val="281457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6C14D9-450E-497E-B248-79344FF8EC00}"/>
              </a:ext>
            </a:extLst>
          </p:cNvPr>
          <p:cNvSpPr>
            <a:spLocks noGrp="1"/>
          </p:cNvSpPr>
          <p:nvPr>
            <p:ph type="title"/>
          </p:nvPr>
        </p:nvSpPr>
        <p:spPr/>
        <p:txBody>
          <a:bodyPr>
            <a:normAutofit fontScale="90000"/>
          </a:bodyPr>
          <a:lstStyle/>
          <a:p>
            <a:r>
              <a:rPr lang="cs-CZ" sz="4400" b="1" dirty="0"/>
              <a:t>Kulturní Gang Březnice  </a:t>
            </a:r>
            <a:r>
              <a:rPr lang="cs-CZ" b="1" dirty="0"/>
              <a:t>30</a:t>
            </a:r>
            <a:r>
              <a:rPr lang="cs-CZ" sz="4400" b="1" dirty="0"/>
              <a:t>.000,- Kč </a:t>
            </a:r>
            <a:endParaRPr lang="cs-CZ" dirty="0"/>
          </a:p>
        </p:txBody>
      </p:sp>
      <p:sp>
        <p:nvSpPr>
          <p:cNvPr id="3" name="Zástupný text 2">
            <a:extLst>
              <a:ext uri="{FF2B5EF4-FFF2-40B4-BE49-F238E27FC236}">
                <a16:creationId xmlns:a16="http://schemas.microsoft.com/office/drawing/2014/main" id="{1DBC750F-2702-4F35-81BB-52101D758D2F}"/>
              </a:ext>
            </a:extLst>
          </p:cNvPr>
          <p:cNvSpPr>
            <a:spLocks noGrp="1"/>
          </p:cNvSpPr>
          <p:nvPr>
            <p:ph type="body" idx="1"/>
          </p:nvPr>
        </p:nvSpPr>
        <p:spPr>
          <a:xfrm>
            <a:off x="457200" y="1535113"/>
            <a:ext cx="4978896" cy="639762"/>
          </a:xfrm>
        </p:spPr>
        <p:txBody>
          <a:bodyPr>
            <a:normAutofit/>
          </a:bodyPr>
          <a:lstStyle/>
          <a:p>
            <a:r>
              <a:rPr lang="cs-CZ" dirty="0"/>
              <a:t>Realizováno 2023 </a:t>
            </a:r>
          </a:p>
        </p:txBody>
      </p:sp>
      <p:sp>
        <p:nvSpPr>
          <p:cNvPr id="4" name="Zástupný obsah 3">
            <a:extLst>
              <a:ext uri="{FF2B5EF4-FFF2-40B4-BE49-F238E27FC236}">
                <a16:creationId xmlns:a16="http://schemas.microsoft.com/office/drawing/2014/main" id="{FDB1E518-9AFB-4AFA-A066-380C992B6A0A}"/>
              </a:ext>
            </a:extLst>
          </p:cNvPr>
          <p:cNvSpPr>
            <a:spLocks noGrp="1"/>
          </p:cNvSpPr>
          <p:nvPr>
            <p:ph sz="half" idx="2"/>
          </p:nvPr>
        </p:nvSpPr>
        <p:spPr/>
        <p:txBody>
          <a:bodyPr>
            <a:normAutofit/>
          </a:bodyPr>
          <a:lstStyle/>
          <a:p>
            <a:pPr marL="0" indent="0">
              <a:buNone/>
            </a:pPr>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cs-CZ"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Žádáme o podporu na zakoupení nových lednic do areálu staré kluziště. Staré nám dosloužily. Lednice využijeme při zajištění příměstských táborů, které se přes léto na starém kluzišti konají. Pořádáme několik turnusů, kde se vystřídá kolem 100 dětí. </a:t>
            </a:r>
            <a:endParaRPr lang="cs-CZ" dirty="0">
              <a:effectLst/>
              <a:latin typeface="Times New Roman" panose="02020603050405020304" pitchFamily="18" charset="0"/>
              <a:ea typeface="Calibri" panose="020F0502020204030204" pitchFamily="34" charset="0"/>
            </a:endParaRPr>
          </a:p>
        </p:txBody>
      </p:sp>
      <p:sp>
        <p:nvSpPr>
          <p:cNvPr id="5" name="Zástupný text 4">
            <a:extLst>
              <a:ext uri="{FF2B5EF4-FFF2-40B4-BE49-F238E27FC236}">
                <a16:creationId xmlns:a16="http://schemas.microsoft.com/office/drawing/2014/main" id="{DAC8428D-6B49-451F-AE0B-122D066473EA}"/>
              </a:ext>
            </a:extLst>
          </p:cNvPr>
          <p:cNvSpPr>
            <a:spLocks noGrp="1"/>
          </p:cNvSpPr>
          <p:nvPr>
            <p:ph type="body" sz="quarter" idx="3"/>
          </p:nvPr>
        </p:nvSpPr>
        <p:spPr>
          <a:xfrm>
            <a:off x="5436096" y="1535113"/>
            <a:ext cx="3250704" cy="639762"/>
          </a:xfrm>
        </p:spPr>
        <p:txBody>
          <a:bodyPr>
            <a:normAutofit/>
          </a:bodyPr>
          <a:lstStyle/>
          <a:p>
            <a:r>
              <a:rPr lang="cs-CZ" dirty="0"/>
              <a:t>Lednice</a:t>
            </a:r>
          </a:p>
        </p:txBody>
      </p:sp>
      <p:pic>
        <p:nvPicPr>
          <p:cNvPr id="5124" name="Picture 4" descr="Nalezený obrázek pro chladnička">
            <a:extLst>
              <a:ext uri="{FF2B5EF4-FFF2-40B4-BE49-F238E27FC236}">
                <a16:creationId xmlns:a16="http://schemas.microsoft.com/office/drawing/2014/main" id="{F83C8EBB-D2F8-DC12-C2C3-E8978801F99D}"/>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366659" y="2358032"/>
            <a:ext cx="2864021"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1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Sbor dobrovolných hasičů 15.000,- Kč</a:t>
            </a:r>
          </a:p>
        </p:txBody>
      </p:sp>
      <p:sp>
        <p:nvSpPr>
          <p:cNvPr id="3" name="Zástupný symbol pro text 2"/>
          <p:cNvSpPr>
            <a:spLocks noGrp="1"/>
          </p:cNvSpPr>
          <p:nvPr>
            <p:ph type="body" idx="1"/>
          </p:nvPr>
        </p:nvSpPr>
        <p:spPr/>
        <p:txBody>
          <a:bodyPr>
            <a:normAutofit/>
          </a:bodyPr>
          <a:lstStyle/>
          <a:p>
            <a:r>
              <a:rPr lang="cs-CZ" dirty="0"/>
              <a:t>     Realizováno 2023</a:t>
            </a:r>
          </a:p>
        </p:txBody>
      </p:sp>
      <p:sp>
        <p:nvSpPr>
          <p:cNvPr id="4" name="Zástupný symbol pro obsah 3"/>
          <p:cNvSpPr>
            <a:spLocks noGrp="1"/>
          </p:cNvSpPr>
          <p:nvPr>
            <p:ph sz="half" idx="2"/>
          </p:nvPr>
        </p:nvSpPr>
        <p:spPr>
          <a:xfrm>
            <a:off x="457200" y="2174875"/>
            <a:ext cx="4330824" cy="3951288"/>
          </a:xfrm>
        </p:spPr>
        <p:txBody>
          <a:bodyPr>
            <a:normAutofit/>
          </a:bodyPr>
          <a:lstStyle/>
          <a:p>
            <a:pPr>
              <a:buNone/>
            </a:pPr>
            <a:endParaRPr lang="cs-CZ" dirty="0"/>
          </a:p>
          <a:p>
            <a:pPr>
              <a:buNone/>
            </a:pPr>
            <a:r>
              <a:rPr lang="cs-CZ" dirty="0"/>
              <a:t>	</a:t>
            </a:r>
            <a:r>
              <a:rPr lang="cs-CZ" dirty="0">
                <a:latin typeface="+mj-lt"/>
              </a:rPr>
              <a:t>Žádost </a:t>
            </a:r>
            <a:r>
              <a:rPr lang="cs-CZ" dirty="0">
                <a:effectLst/>
                <a:latin typeface="+mj-lt"/>
                <a:ea typeface="Calibri" panose="020F0502020204030204" pitchFamily="34" charset="0"/>
                <a:cs typeface="Times New Roman" panose="02020603050405020304" pitchFamily="18" charset="0"/>
              </a:rPr>
              <a:t>o finanční podporu na vybavení kuchyně letního tábora.</a:t>
            </a:r>
          </a:p>
          <a:p>
            <a:pPr>
              <a:buNone/>
            </a:pPr>
            <a:r>
              <a:rPr lang="cs-CZ" dirty="0">
                <a:latin typeface="+mj-lt"/>
                <a:ea typeface="Calibri" panose="020F0502020204030204" pitchFamily="34" charset="0"/>
                <a:cs typeface="Times New Roman" panose="02020603050405020304" pitchFamily="18" charset="0"/>
              </a:rPr>
              <a:t>	Konvektomat.</a:t>
            </a:r>
            <a:endParaRPr lang="cs-CZ" dirty="0">
              <a:latin typeface="+mj-lt"/>
            </a:endParaRPr>
          </a:p>
          <a:p>
            <a:pPr>
              <a:buNone/>
            </a:pPr>
            <a:endParaRPr lang="cs-CZ" dirty="0"/>
          </a:p>
        </p:txBody>
      </p:sp>
      <p:sp>
        <p:nvSpPr>
          <p:cNvPr id="5" name="Zástupný symbol pro text 4"/>
          <p:cNvSpPr>
            <a:spLocks noGrp="1"/>
          </p:cNvSpPr>
          <p:nvPr>
            <p:ph type="body" sz="quarter" idx="3"/>
          </p:nvPr>
        </p:nvSpPr>
        <p:spPr>
          <a:xfrm>
            <a:off x="4139953" y="1535113"/>
            <a:ext cx="4546848" cy="639762"/>
          </a:xfrm>
        </p:spPr>
        <p:txBody>
          <a:bodyPr>
            <a:normAutofit/>
          </a:bodyPr>
          <a:lstStyle/>
          <a:p>
            <a:r>
              <a:rPr lang="cs-CZ" dirty="0"/>
              <a:t>                  Konvektomat</a:t>
            </a:r>
          </a:p>
        </p:txBody>
      </p:sp>
      <p:pic>
        <p:nvPicPr>
          <p:cNvPr id="1026" name="Picture 2" descr="Konvektomat AT90-DIG | BARTSCHER, A120799 | Vybavení kuchyně - Varná technika - Pece a konvektomaty - horkovzdušné">
            <a:extLst>
              <a:ext uri="{FF2B5EF4-FFF2-40B4-BE49-F238E27FC236}">
                <a16:creationId xmlns:a16="http://schemas.microsoft.com/office/drawing/2014/main" id="{D99253F8-0061-AABD-6482-B6C538103E05}"/>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90268" y="2174875"/>
            <a:ext cx="3951288"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17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SK Březnice 10.000,- Kč </a:t>
            </a:r>
          </a:p>
        </p:txBody>
      </p:sp>
      <p:sp>
        <p:nvSpPr>
          <p:cNvPr id="3" name="Zástupný symbol pro text 2"/>
          <p:cNvSpPr>
            <a:spLocks noGrp="1"/>
          </p:cNvSpPr>
          <p:nvPr>
            <p:ph type="body" idx="1"/>
          </p:nvPr>
        </p:nvSpPr>
        <p:spPr/>
        <p:txBody>
          <a:bodyPr>
            <a:normAutofit/>
          </a:bodyPr>
          <a:lstStyle/>
          <a:p>
            <a:r>
              <a:rPr lang="cs-CZ" dirty="0"/>
              <a:t>     Realizováno 2023</a:t>
            </a:r>
          </a:p>
        </p:txBody>
      </p:sp>
      <p:sp>
        <p:nvSpPr>
          <p:cNvPr id="4" name="Zástupný symbol pro obsah 3"/>
          <p:cNvSpPr>
            <a:spLocks noGrp="1"/>
          </p:cNvSpPr>
          <p:nvPr>
            <p:ph sz="half" idx="2"/>
          </p:nvPr>
        </p:nvSpPr>
        <p:spPr>
          <a:xfrm>
            <a:off x="457200" y="2174875"/>
            <a:ext cx="4330824" cy="3951288"/>
          </a:xfrm>
        </p:spPr>
        <p:txBody>
          <a:bodyPr>
            <a:normAutofit/>
          </a:bodyPr>
          <a:lstStyle/>
          <a:p>
            <a:pPr>
              <a:buNone/>
            </a:pPr>
            <a:endParaRPr lang="cs-CZ" dirty="0"/>
          </a:p>
          <a:p>
            <a:pPr>
              <a:buNone/>
            </a:pPr>
            <a:r>
              <a:rPr lang="cs-CZ" dirty="0"/>
              <a:t>	SK Březnice 1918, </a:t>
            </a:r>
            <a:r>
              <a:rPr lang="cs-CZ" dirty="0" err="1"/>
              <a:t>z.s</a:t>
            </a:r>
            <a:r>
              <a:rPr lang="cs-CZ" dirty="0"/>
              <a:t>. děkuje Nadačnímu fondu pro Březnici za poskytnutí finančního příspěvku ve výši 10.000 Kč. Finanční příspěvek použijeme na </a:t>
            </a:r>
            <a:r>
              <a:rPr lang="cs-CZ" dirty="0" err="1"/>
              <a:t>dofincování</a:t>
            </a:r>
            <a:r>
              <a:rPr lang="cs-CZ" dirty="0"/>
              <a:t> nákupu fotbalových míčů pro mladší, starší přípravku a mladší, starší žáky. </a:t>
            </a:r>
          </a:p>
        </p:txBody>
      </p:sp>
      <p:sp>
        <p:nvSpPr>
          <p:cNvPr id="5" name="Zástupný symbol pro text 4"/>
          <p:cNvSpPr>
            <a:spLocks noGrp="1"/>
          </p:cNvSpPr>
          <p:nvPr>
            <p:ph type="body" sz="quarter" idx="3"/>
          </p:nvPr>
        </p:nvSpPr>
        <p:spPr>
          <a:xfrm>
            <a:off x="4139953" y="1535113"/>
            <a:ext cx="4546848" cy="639762"/>
          </a:xfrm>
        </p:spPr>
        <p:txBody>
          <a:bodyPr>
            <a:normAutofit/>
          </a:bodyPr>
          <a:lstStyle/>
          <a:p>
            <a:r>
              <a:rPr lang="cs-CZ" dirty="0"/>
              <a:t>             Další fotbalové míče</a:t>
            </a:r>
          </a:p>
        </p:txBody>
      </p:sp>
      <p:pic>
        <p:nvPicPr>
          <p:cNvPr id="4098" name="Picture 2" descr="Klasický černo-bílý fotbalový míč | GiftsPlus">
            <a:extLst>
              <a:ext uri="{FF2B5EF4-FFF2-40B4-BE49-F238E27FC236}">
                <a16:creationId xmlns:a16="http://schemas.microsoft.com/office/drawing/2014/main" id="{825D98E0-48FD-1272-BFD5-2B553B9099D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90268" y="2174875"/>
            <a:ext cx="3951288"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C531FA-E156-4CD9-A0F7-91AE2337ED54}"/>
              </a:ext>
            </a:extLst>
          </p:cNvPr>
          <p:cNvSpPr>
            <a:spLocks noGrp="1"/>
          </p:cNvSpPr>
          <p:nvPr>
            <p:ph type="title"/>
          </p:nvPr>
        </p:nvSpPr>
        <p:spPr/>
        <p:txBody>
          <a:bodyPr>
            <a:normAutofit fontScale="90000"/>
          </a:bodyPr>
          <a:lstStyle/>
          <a:p>
            <a:r>
              <a:rPr lang="cs-CZ" b="1" dirty="0">
                <a:effectLst/>
                <a:ea typeface="Calibri" panose="020F0502020204030204" pitchFamily="34" charset="0"/>
                <a:cs typeface="Times New Roman" panose="02020603050405020304" pitchFamily="18" charset="0"/>
              </a:rPr>
              <a:t>Svaz tělesně postižených </a:t>
            </a:r>
            <a:r>
              <a:rPr lang="cs-CZ" b="1" dirty="0"/>
              <a:t> 10.000,-Kč</a:t>
            </a:r>
            <a:endParaRPr lang="cs-CZ" sz="2400" dirty="0"/>
          </a:p>
        </p:txBody>
      </p:sp>
      <p:sp>
        <p:nvSpPr>
          <p:cNvPr id="3" name="Zástupný text 2">
            <a:extLst>
              <a:ext uri="{FF2B5EF4-FFF2-40B4-BE49-F238E27FC236}">
                <a16:creationId xmlns:a16="http://schemas.microsoft.com/office/drawing/2014/main" id="{90111C39-A9DF-4D73-A38E-F01739146DE9}"/>
              </a:ext>
            </a:extLst>
          </p:cNvPr>
          <p:cNvSpPr>
            <a:spLocks noGrp="1"/>
          </p:cNvSpPr>
          <p:nvPr>
            <p:ph type="body" idx="1"/>
          </p:nvPr>
        </p:nvSpPr>
        <p:spPr/>
        <p:txBody>
          <a:bodyPr/>
          <a:lstStyle/>
          <a:p>
            <a:r>
              <a:rPr lang="cs-CZ" dirty="0"/>
              <a:t>Realizováno 2023</a:t>
            </a:r>
          </a:p>
        </p:txBody>
      </p:sp>
      <p:sp>
        <p:nvSpPr>
          <p:cNvPr id="4" name="Zástupný obsah 3">
            <a:extLst>
              <a:ext uri="{FF2B5EF4-FFF2-40B4-BE49-F238E27FC236}">
                <a16:creationId xmlns:a16="http://schemas.microsoft.com/office/drawing/2014/main" id="{4BD43288-B4F0-463C-B103-738C3E1312DC}"/>
              </a:ext>
            </a:extLst>
          </p:cNvPr>
          <p:cNvSpPr>
            <a:spLocks noGrp="1"/>
          </p:cNvSpPr>
          <p:nvPr>
            <p:ph sz="half" idx="2"/>
          </p:nvPr>
        </p:nvSpPr>
        <p:spPr/>
        <p:txBody>
          <a:bodyPr/>
          <a:lstStyle/>
          <a:p>
            <a:pPr marL="0" indent="0">
              <a:buNone/>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200" dirty="0">
                <a:effectLst/>
                <a:latin typeface="Calibri" panose="020F0502020204030204" pitchFamily="34" charset="0"/>
                <a:ea typeface="Calibri" panose="020F0502020204030204" pitchFamily="34" charset="0"/>
                <a:cs typeface="Times New Roman" panose="02020603050405020304" pitchFamily="18" charset="0"/>
              </a:rPr>
              <a:t>Finanční podpora se týká „Opravy elektroinstalace objektu společenské místnosti MO STP Březnice, nám. 17“. Oprava proběhne dle schváleného rozpočtu.</a:t>
            </a:r>
          </a:p>
          <a:p>
            <a:endParaRPr lang="cs-CZ" dirty="0"/>
          </a:p>
        </p:txBody>
      </p:sp>
      <p:sp>
        <p:nvSpPr>
          <p:cNvPr id="5" name="Zástupný text 4">
            <a:extLst>
              <a:ext uri="{FF2B5EF4-FFF2-40B4-BE49-F238E27FC236}">
                <a16:creationId xmlns:a16="http://schemas.microsoft.com/office/drawing/2014/main" id="{F948FAD1-90A0-4892-9CBE-4F697A270718}"/>
              </a:ext>
            </a:extLst>
          </p:cNvPr>
          <p:cNvSpPr>
            <a:spLocks noGrp="1"/>
          </p:cNvSpPr>
          <p:nvPr>
            <p:ph type="body" sz="quarter" idx="3"/>
          </p:nvPr>
        </p:nvSpPr>
        <p:spPr/>
        <p:txBody>
          <a:bodyPr/>
          <a:lstStyle/>
          <a:p>
            <a:r>
              <a:rPr lang="cs-CZ" sz="2400" dirty="0">
                <a:effectLst/>
                <a:latin typeface="Calibri" panose="020F0502020204030204" pitchFamily="34" charset="0"/>
                <a:ea typeface="Calibri" panose="020F0502020204030204" pitchFamily="34" charset="0"/>
                <a:cs typeface="Times New Roman" panose="02020603050405020304" pitchFamily="18" charset="0"/>
              </a:rPr>
              <a:t>	MO STP Březnice</a:t>
            </a:r>
            <a:endParaRPr lang="cs-CZ" dirty="0"/>
          </a:p>
        </p:txBody>
      </p:sp>
      <p:pic>
        <p:nvPicPr>
          <p:cNvPr id="8" name="Zástupný obsah 7">
            <a:extLst>
              <a:ext uri="{FF2B5EF4-FFF2-40B4-BE49-F238E27FC236}">
                <a16:creationId xmlns:a16="http://schemas.microsoft.com/office/drawing/2014/main" id="{B8364F7D-DE9D-47E0-BD33-948FD254BDE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1412" y="2859396"/>
            <a:ext cx="3735388" cy="2386498"/>
          </a:xfrm>
        </p:spPr>
      </p:pic>
    </p:spTree>
    <p:extLst>
      <p:ext uri="{BB962C8B-B14F-4D97-AF65-F5344CB8AC3E}">
        <p14:creationId xmlns:p14="http://schemas.microsoft.com/office/powerpoint/2010/main" val="209290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9675DD-47AB-4D67-94DC-B45128AF8B1A}"/>
              </a:ext>
            </a:extLst>
          </p:cNvPr>
          <p:cNvSpPr>
            <a:spLocks noGrp="1"/>
          </p:cNvSpPr>
          <p:nvPr>
            <p:ph type="title"/>
          </p:nvPr>
        </p:nvSpPr>
        <p:spPr>
          <a:xfrm>
            <a:off x="457200" y="274638"/>
            <a:ext cx="8642304" cy="1143000"/>
          </a:xfrm>
        </p:spPr>
        <p:txBody>
          <a:bodyPr>
            <a:normAutofit fontScale="90000"/>
          </a:bodyPr>
          <a:lstStyle/>
          <a:p>
            <a:pPr algn="l"/>
            <a:r>
              <a:rPr lang="cs-CZ" sz="3600" b="1" i="1" dirty="0">
                <a:solidFill>
                  <a:srgbClr val="FFFFFF"/>
                </a:solidFill>
                <a:effectLst/>
                <a:latin typeface="LibreBaskerville-Italic"/>
              </a:rPr>
              <a:t>PROSVÍ</a:t>
            </a:r>
            <a:br>
              <a:rPr lang="cs-CZ" sz="3600" b="1" i="1" dirty="0">
                <a:solidFill>
                  <a:srgbClr val="FFFFFF"/>
                </a:solidFill>
                <a:effectLst/>
                <a:latin typeface="LibreBaskerville-Italic"/>
              </a:rPr>
            </a:br>
            <a:r>
              <a:rPr lang="cs-CZ" sz="4000" b="1" dirty="0">
                <a:effectLst/>
                <a:latin typeface="Calibri" panose="020F0502020204030204" pitchFamily="34" charset="0"/>
                <a:ea typeface="Calibri" panose="020F0502020204030204" pitchFamily="34" charset="0"/>
                <a:cs typeface="Times New Roman" panose="02020603050405020304" pitchFamily="18" charset="0"/>
              </a:rPr>
              <a:t>Barokní inspirace pro Jakuba Jana Rybu 				30.000,- Kč</a:t>
            </a:r>
            <a:br>
              <a:rPr lang="cs-CZ" sz="1800" b="0" i="1" dirty="0">
                <a:solidFill>
                  <a:srgbClr val="FFFFFF"/>
                </a:solidFill>
                <a:effectLst/>
                <a:latin typeface="LibreBaskerville-Italic"/>
              </a:rPr>
            </a:br>
            <a:endParaRPr lang="cs-CZ" dirty="0"/>
          </a:p>
        </p:txBody>
      </p:sp>
      <p:sp>
        <p:nvSpPr>
          <p:cNvPr id="3" name="Zástupný text 2">
            <a:extLst>
              <a:ext uri="{FF2B5EF4-FFF2-40B4-BE49-F238E27FC236}">
                <a16:creationId xmlns:a16="http://schemas.microsoft.com/office/drawing/2014/main" id="{4C7F36F6-0262-4E76-B1A4-84F69A0603B0}"/>
              </a:ext>
            </a:extLst>
          </p:cNvPr>
          <p:cNvSpPr>
            <a:spLocks noGrp="1"/>
          </p:cNvSpPr>
          <p:nvPr>
            <p:ph type="body" idx="1"/>
          </p:nvPr>
        </p:nvSpPr>
        <p:spPr/>
        <p:txBody>
          <a:bodyPr/>
          <a:lstStyle/>
          <a:p>
            <a:r>
              <a:rPr lang="cs-CZ" dirty="0"/>
              <a:t>          Realizováno 2023</a:t>
            </a:r>
          </a:p>
        </p:txBody>
      </p:sp>
      <p:sp>
        <p:nvSpPr>
          <p:cNvPr id="4" name="Zástupný obsah 3">
            <a:extLst>
              <a:ext uri="{FF2B5EF4-FFF2-40B4-BE49-F238E27FC236}">
                <a16:creationId xmlns:a16="http://schemas.microsoft.com/office/drawing/2014/main" id="{5F5C699D-74F8-4AB5-A2FC-E091AA64AC7C}"/>
              </a:ext>
            </a:extLst>
          </p:cNvPr>
          <p:cNvSpPr>
            <a:spLocks noGrp="1"/>
          </p:cNvSpPr>
          <p:nvPr>
            <p:ph sz="half" idx="2"/>
          </p:nvPr>
        </p:nvSpPr>
        <p:spPr/>
        <p:txBody>
          <a:bodyPr>
            <a:normAutofit/>
          </a:bodyPr>
          <a:lstStyle/>
          <a:p>
            <a:pPr marL="0" indent="0" algn="ctr">
              <a:lnSpc>
                <a:spcPct val="107000"/>
              </a:lnSpc>
              <a:spcAft>
                <a:spcPts val="800"/>
              </a:spcAft>
              <a:buNone/>
            </a:pPr>
            <a:endParaRPr lang="cs-CZ" sz="1800" b="1" i="1" u="sng" dirty="0">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Aft>
                <a:spcPts val="800"/>
              </a:spcAft>
              <a:buNone/>
            </a:pPr>
            <a:r>
              <a:rPr lang="cs-CZ" sz="1800" b="1" i="1" u="sng" dirty="0">
                <a:effectLst/>
                <a:latin typeface="Calibri" panose="020F0502020204030204" pitchFamily="34" charset="0"/>
                <a:ea typeface="Calibri" panose="020F0502020204030204" pitchFamily="34" charset="0"/>
                <a:cs typeface="Calibri" panose="020F0502020204030204" pitchFamily="34" charset="0"/>
              </a:rPr>
              <a:t>„BAROKNÍ INSPIRACE PRO RYBU I SOUČASNÉ AUTORY“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cs-CZ" sz="1800" b="1" dirty="0">
                <a:effectLst/>
                <a:latin typeface="Calibri" panose="020F0502020204030204" pitchFamily="34" charset="0"/>
                <a:ea typeface="Calibri" panose="020F0502020204030204" pitchFamily="34" charset="0"/>
                <a:cs typeface="Calibri" panose="020F0502020204030204" pitchFamily="34" charset="0"/>
              </a:rPr>
              <a:t>Duchovní koncert, </a:t>
            </a:r>
            <a:r>
              <a:rPr lang="cs-CZ"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Březnice, k</a:t>
            </a:r>
            <a:r>
              <a:rPr lang="cs-CZ" sz="1800" b="1" dirty="0">
                <a:effectLst/>
                <a:latin typeface="Calibri" panose="020F0502020204030204" pitchFamily="34" charset="0"/>
                <a:ea typeface="Calibri" panose="020F0502020204030204" pitchFamily="34" charset="0"/>
                <a:cs typeface="Calibri" panose="020F0502020204030204" pitchFamily="34" charset="0"/>
              </a:rPr>
              <a:t>ostel sv. Ignáce a sv. Františka Xaverského</a:t>
            </a:r>
            <a:r>
              <a:rPr lang="cs-CZ" sz="1800" dirty="0">
                <a:effectLst/>
                <a:latin typeface="Calibri" panose="020F0502020204030204" pitchFamily="34" charset="0"/>
                <a:ea typeface="Calibri" panose="020F0502020204030204" pitchFamily="34"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07000"/>
              </a:lnSpc>
              <a:spcAft>
                <a:spcPts val="800"/>
              </a:spcAft>
              <a:buNone/>
            </a:pPr>
            <a:r>
              <a:rPr lang="cs-CZ" sz="1800" i="1" dirty="0">
                <a:effectLst/>
                <a:latin typeface="Calibri" panose="020F0502020204030204" pitchFamily="34" charset="0"/>
                <a:ea typeface="Calibri" panose="020F0502020204030204" pitchFamily="34" charset="0"/>
                <a:cs typeface="Calibri" panose="020F0502020204030204" pitchFamily="34" charset="0"/>
              </a:rPr>
              <a:t>Dramaturgický úvod Zdeněk </a:t>
            </a:r>
            <a:r>
              <a:rPr lang="cs-CZ" sz="1800" i="1" dirty="0" err="1">
                <a:effectLst/>
                <a:latin typeface="Calibri" panose="020F0502020204030204" pitchFamily="34" charset="0"/>
                <a:ea typeface="Calibri" panose="020F0502020204030204" pitchFamily="34" charset="0"/>
                <a:cs typeface="Calibri" panose="020F0502020204030204" pitchFamily="34" charset="0"/>
              </a:rPr>
              <a:t>Klauda</a:t>
            </a:r>
            <a:r>
              <a:rPr lang="cs-CZ" sz="1800" i="1" dirty="0">
                <a:effectLst/>
                <a:latin typeface="Calibri" panose="020F0502020204030204" pitchFamily="34" charset="0"/>
                <a:ea typeface="Calibri" panose="020F0502020204030204" pitchFamily="34"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Jakub Jan Ryba: Tres </a:t>
            </a:r>
            <a:r>
              <a:rPr lang="cs-CZ" sz="1800" dirty="0" err="1">
                <a:effectLst/>
                <a:latin typeface="Calibri" panose="020F0502020204030204" pitchFamily="34" charset="0"/>
                <a:ea typeface="Calibri" panose="020F0502020204030204" pitchFamily="34" charset="0"/>
                <a:cs typeface="Calibri" panose="020F0502020204030204" pitchFamily="34" charset="0"/>
              </a:rPr>
              <a:t>missae</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dirty="0" err="1">
                <a:effectLst/>
                <a:latin typeface="Calibri" panose="020F0502020204030204" pitchFamily="34" charset="0"/>
                <a:ea typeface="Calibri" panose="020F0502020204030204" pitchFamily="34" charset="0"/>
                <a:cs typeface="Calibri" panose="020F0502020204030204" pitchFamily="34" charset="0"/>
              </a:rPr>
              <a:t>serio</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dirty="0" err="1">
                <a:effectLst/>
                <a:latin typeface="Calibri" panose="020F0502020204030204" pitchFamily="34" charset="0"/>
                <a:ea typeface="Calibri" panose="020F0502020204030204" pitchFamily="34" charset="0"/>
                <a:cs typeface="Calibri" panose="020F0502020204030204" pitchFamily="34" charset="0"/>
              </a:rPr>
              <a:t>stylo</a:t>
            </a:r>
            <a:r>
              <a:rPr lang="cs-CZ" sz="1800" dirty="0">
                <a:effectLst/>
                <a:latin typeface="Calibri" panose="020F0502020204030204" pitchFamily="34" charset="0"/>
                <a:ea typeface="Calibri" panose="020F0502020204030204" pitchFamily="34" charset="0"/>
                <a:cs typeface="Calibri" panose="020F0502020204030204" pitchFamily="34" charset="0"/>
              </a:rPr>
              <a:t> a moll, N 381</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Peter </a:t>
            </a:r>
            <a:r>
              <a:rPr lang="cs-CZ" sz="1800" dirty="0" err="1">
                <a:effectLst/>
                <a:latin typeface="Calibri" panose="020F0502020204030204" pitchFamily="34" charset="0"/>
                <a:ea typeface="Calibri" panose="020F0502020204030204" pitchFamily="34" charset="0"/>
                <a:cs typeface="Calibri" panose="020F0502020204030204" pitchFamily="34" charset="0"/>
              </a:rPr>
              <a:t>Tilling</a:t>
            </a:r>
            <a:r>
              <a:rPr lang="cs-CZ" sz="1800" dirty="0">
                <a:effectLst/>
                <a:latin typeface="Calibri" panose="020F0502020204030204" pitchFamily="34" charset="0"/>
                <a:ea typeface="Calibri" panose="020F0502020204030204" pitchFamily="34" charset="0"/>
                <a:cs typeface="Calibri" panose="020F0502020204030204" pitchFamily="34" charset="0"/>
              </a:rPr>
              <a:t>: Kantáta na téma „Leopold a Jakub“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a:p>
            <a:pPr marL="0" indent="0">
              <a:buNone/>
            </a:pPr>
            <a:endParaRPr lang="cs-CZ" dirty="0"/>
          </a:p>
        </p:txBody>
      </p:sp>
      <p:sp>
        <p:nvSpPr>
          <p:cNvPr id="5" name="Zástupný text 4">
            <a:extLst>
              <a:ext uri="{FF2B5EF4-FFF2-40B4-BE49-F238E27FC236}">
                <a16:creationId xmlns:a16="http://schemas.microsoft.com/office/drawing/2014/main" id="{EAD91227-EF0C-4A50-85D3-D2FA8822B59C}"/>
              </a:ext>
            </a:extLst>
          </p:cNvPr>
          <p:cNvSpPr>
            <a:spLocks noGrp="1"/>
          </p:cNvSpPr>
          <p:nvPr>
            <p:ph type="body" sz="quarter" idx="3"/>
          </p:nvPr>
        </p:nvSpPr>
        <p:spPr/>
        <p:txBody>
          <a:bodyPr/>
          <a:lstStyle/>
          <a:p>
            <a:r>
              <a:rPr lang="cs-CZ" dirty="0"/>
              <a:t>     Koncert v kostele 9.6.2023</a:t>
            </a:r>
          </a:p>
        </p:txBody>
      </p:sp>
      <p:pic>
        <p:nvPicPr>
          <p:cNvPr id="7" name="image2.png">
            <a:extLst>
              <a:ext uri="{FF2B5EF4-FFF2-40B4-BE49-F238E27FC236}">
                <a16:creationId xmlns:a16="http://schemas.microsoft.com/office/drawing/2014/main" id="{2357825A-24AF-B03F-40A5-2249FF5F5BF4}"/>
              </a:ext>
            </a:extLst>
          </p:cNvPr>
          <p:cNvPicPr>
            <a:picLocks noGrp="1" noChangeAspect="1"/>
          </p:cNvPicPr>
          <p:nvPr>
            <p:ph sz="quarter" idx="4"/>
          </p:nvPr>
        </p:nvPicPr>
        <p:blipFill>
          <a:blip r:embed="rId2"/>
          <a:srcRect/>
          <a:stretch>
            <a:fillRect/>
          </a:stretch>
        </p:blipFill>
        <p:spPr>
          <a:xfrm>
            <a:off x="4932040" y="3574256"/>
            <a:ext cx="3778251" cy="2166674"/>
          </a:xfrm>
          <a:prstGeom prst="rect">
            <a:avLst/>
          </a:prstGeom>
          <a:ln/>
        </p:spPr>
      </p:pic>
    </p:spTree>
    <p:extLst>
      <p:ext uri="{BB962C8B-B14F-4D97-AF65-F5344CB8AC3E}">
        <p14:creationId xmlns:p14="http://schemas.microsoft.com/office/powerpoint/2010/main" val="283361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6C14D9-450E-497E-B248-79344FF8EC00}"/>
              </a:ext>
            </a:extLst>
          </p:cNvPr>
          <p:cNvSpPr>
            <a:spLocks noGrp="1"/>
          </p:cNvSpPr>
          <p:nvPr>
            <p:ph type="title"/>
          </p:nvPr>
        </p:nvSpPr>
        <p:spPr/>
        <p:txBody>
          <a:bodyPr>
            <a:normAutofit fontScale="90000"/>
          </a:bodyPr>
          <a:lstStyle/>
          <a:p>
            <a:r>
              <a:rPr lang="cs-CZ" sz="4400" b="1" dirty="0"/>
              <a:t>Státní zámek Březnice</a:t>
            </a:r>
            <a:br>
              <a:rPr lang="cs-CZ" sz="4400" b="1" dirty="0"/>
            </a:br>
            <a:r>
              <a:rPr lang="cs-CZ" b="1" dirty="0"/>
              <a:t>30</a:t>
            </a:r>
            <a:r>
              <a:rPr lang="cs-CZ" sz="4400" b="1" dirty="0"/>
              <a:t>.000,- Kč </a:t>
            </a:r>
            <a:endParaRPr lang="cs-CZ" dirty="0"/>
          </a:p>
        </p:txBody>
      </p:sp>
      <p:sp>
        <p:nvSpPr>
          <p:cNvPr id="3" name="Zástupný text 2">
            <a:extLst>
              <a:ext uri="{FF2B5EF4-FFF2-40B4-BE49-F238E27FC236}">
                <a16:creationId xmlns:a16="http://schemas.microsoft.com/office/drawing/2014/main" id="{1DBC750F-2702-4F35-81BB-52101D758D2F}"/>
              </a:ext>
            </a:extLst>
          </p:cNvPr>
          <p:cNvSpPr>
            <a:spLocks noGrp="1"/>
          </p:cNvSpPr>
          <p:nvPr>
            <p:ph type="body" idx="1"/>
          </p:nvPr>
        </p:nvSpPr>
        <p:spPr>
          <a:xfrm>
            <a:off x="457200" y="1535113"/>
            <a:ext cx="4978896" cy="639762"/>
          </a:xfrm>
        </p:spPr>
        <p:txBody>
          <a:bodyPr>
            <a:normAutofit/>
          </a:bodyPr>
          <a:lstStyle/>
          <a:p>
            <a:r>
              <a:rPr lang="cs-CZ" dirty="0"/>
              <a:t>Plán 2023 </a:t>
            </a:r>
          </a:p>
        </p:txBody>
      </p:sp>
      <p:sp>
        <p:nvSpPr>
          <p:cNvPr id="4" name="Zástupný obsah 3">
            <a:extLst>
              <a:ext uri="{FF2B5EF4-FFF2-40B4-BE49-F238E27FC236}">
                <a16:creationId xmlns:a16="http://schemas.microsoft.com/office/drawing/2014/main" id="{FDB1E518-9AFB-4AFA-A066-380C992B6A0A}"/>
              </a:ext>
            </a:extLst>
          </p:cNvPr>
          <p:cNvSpPr>
            <a:spLocks noGrp="1"/>
          </p:cNvSpPr>
          <p:nvPr>
            <p:ph sz="half" idx="2"/>
          </p:nvPr>
        </p:nvSpPr>
        <p:spPr/>
        <p:txBody>
          <a:bodyPr>
            <a:normAutofit fontScale="92500"/>
          </a:bodyPr>
          <a:lstStyle/>
          <a:p>
            <a:pPr marL="0" indent="0">
              <a:buNone/>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Žádost ředitele zámku:</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Letní zámecký bál na nádvoří zámku Březnice – cílem projektu je poskytnutí společenské zábavy a vyžití v kulturním prostředí historického objektu – zámku Březnice.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Jedná se o společenskou, hudební a taneční akci – 12.8.2023 (změna vyhrazena).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Letního bálu se v minulosti účastnilo cca 150 lidí.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18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Zástupný text 4">
            <a:extLst>
              <a:ext uri="{FF2B5EF4-FFF2-40B4-BE49-F238E27FC236}">
                <a16:creationId xmlns:a16="http://schemas.microsoft.com/office/drawing/2014/main" id="{DAC8428D-6B49-451F-AE0B-122D066473EA}"/>
              </a:ext>
            </a:extLst>
          </p:cNvPr>
          <p:cNvSpPr>
            <a:spLocks noGrp="1"/>
          </p:cNvSpPr>
          <p:nvPr>
            <p:ph type="body" sz="quarter" idx="3"/>
          </p:nvPr>
        </p:nvSpPr>
        <p:spPr>
          <a:xfrm>
            <a:off x="5272378" y="1535113"/>
            <a:ext cx="3414422" cy="639762"/>
          </a:xfrm>
        </p:spPr>
        <p:txBody>
          <a:bodyPr>
            <a:normAutofit/>
          </a:bodyPr>
          <a:lstStyle/>
          <a:p>
            <a:r>
              <a:rPr lang="cs-CZ" dirty="0"/>
              <a:t>Po pauze opět Letní bál</a:t>
            </a:r>
          </a:p>
        </p:txBody>
      </p:sp>
      <p:pic>
        <p:nvPicPr>
          <p:cNvPr id="10" name="Zástupný obsah 4">
            <a:extLst>
              <a:ext uri="{FF2B5EF4-FFF2-40B4-BE49-F238E27FC236}">
                <a16:creationId xmlns:a16="http://schemas.microsoft.com/office/drawing/2014/main" id="{A80198D1-EC9E-562B-5BEC-C7517B159526}"/>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272378" y="2174874"/>
            <a:ext cx="3250704" cy="4608593"/>
          </a:xfrm>
        </p:spPr>
      </p:pic>
    </p:spTree>
    <p:extLst>
      <p:ext uri="{BB962C8B-B14F-4D97-AF65-F5344CB8AC3E}">
        <p14:creationId xmlns:p14="http://schemas.microsoft.com/office/powerpoint/2010/main" val="404776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E363FC-0A74-37C0-46D4-A009CF0235BF}"/>
              </a:ext>
            </a:extLst>
          </p:cNvPr>
          <p:cNvSpPr>
            <a:spLocks noGrp="1"/>
          </p:cNvSpPr>
          <p:nvPr>
            <p:ph type="title"/>
          </p:nvPr>
        </p:nvSpPr>
        <p:spPr/>
        <p:txBody>
          <a:bodyPr>
            <a:normAutofit fontScale="90000"/>
          </a:bodyPr>
          <a:lstStyle/>
          <a:p>
            <a:r>
              <a:rPr lang="cs-CZ" sz="4400" b="1" dirty="0">
                <a:effectLst/>
                <a:latin typeface="Times New Roman" panose="02020603050405020304" pitchFamily="18" charset="0"/>
                <a:ea typeface="Calibri" panose="020F0502020204030204" pitchFamily="34" charset="0"/>
              </a:rPr>
              <a:t>Revitalizace prostranství kolem studánky pod Stražištěm 20.000,- Kč</a:t>
            </a:r>
            <a:endParaRPr lang="cs-CZ" dirty="0"/>
          </a:p>
        </p:txBody>
      </p:sp>
      <p:sp>
        <p:nvSpPr>
          <p:cNvPr id="3" name="Zástupný text 2">
            <a:extLst>
              <a:ext uri="{FF2B5EF4-FFF2-40B4-BE49-F238E27FC236}">
                <a16:creationId xmlns:a16="http://schemas.microsoft.com/office/drawing/2014/main" id="{040AAF02-F2C8-7DFE-8AA1-42FCF457688E}"/>
              </a:ext>
            </a:extLst>
          </p:cNvPr>
          <p:cNvSpPr>
            <a:spLocks noGrp="1"/>
          </p:cNvSpPr>
          <p:nvPr>
            <p:ph type="body" idx="1"/>
          </p:nvPr>
        </p:nvSpPr>
        <p:spPr/>
        <p:txBody>
          <a:bodyPr/>
          <a:lstStyle/>
          <a:p>
            <a:pPr algn="ctr"/>
            <a:r>
              <a:rPr lang="cs-CZ" dirty="0"/>
              <a:t>Realizováno 2023</a:t>
            </a:r>
          </a:p>
        </p:txBody>
      </p:sp>
      <p:sp>
        <p:nvSpPr>
          <p:cNvPr id="4" name="Zástupný obsah 3">
            <a:extLst>
              <a:ext uri="{FF2B5EF4-FFF2-40B4-BE49-F238E27FC236}">
                <a16:creationId xmlns:a16="http://schemas.microsoft.com/office/drawing/2014/main" id="{ACEA492D-7A5A-F1BA-DE3B-4A6981EE440B}"/>
              </a:ext>
            </a:extLst>
          </p:cNvPr>
          <p:cNvSpPr>
            <a:spLocks noGrp="1"/>
          </p:cNvSpPr>
          <p:nvPr>
            <p:ph sz="half" idx="2"/>
          </p:nvPr>
        </p:nvSpPr>
        <p:spPr/>
        <p:txBody>
          <a:bodyPr/>
          <a:lstStyle/>
          <a:p>
            <a:pPr marL="0" indent="0">
              <a:buNone/>
            </a:pPr>
            <a:endParaRPr lang="cs-CZ" dirty="0"/>
          </a:p>
          <a:p>
            <a:pPr marL="0" indent="0">
              <a:buNone/>
            </a:pPr>
            <a:r>
              <a:rPr lang="cs-CZ" sz="2800" b="1" dirty="0">
                <a:effectLst/>
                <a:latin typeface="+mj-lt"/>
                <a:ea typeface="Calibri" panose="020F0502020204030204" pitchFamily="34" charset="0"/>
              </a:rPr>
              <a:t>Revitalizace prostranství kolem studánky pod Stražištěm</a:t>
            </a:r>
            <a:r>
              <a:rPr lang="cs-CZ" sz="2800" dirty="0">
                <a:effectLst/>
                <a:latin typeface="+mj-lt"/>
                <a:ea typeface="Calibri" panose="020F0502020204030204" pitchFamily="34" charset="0"/>
              </a:rPr>
              <a:t>: vykácení náletových křovin, terénní práce kolem studánky, zpřístupnění a obnova příjezdové cesty. </a:t>
            </a:r>
            <a:endParaRPr lang="cs-CZ" sz="2800" dirty="0">
              <a:latin typeface="+mj-lt"/>
            </a:endParaRPr>
          </a:p>
        </p:txBody>
      </p:sp>
      <p:sp>
        <p:nvSpPr>
          <p:cNvPr id="5" name="Zástupný text 4">
            <a:extLst>
              <a:ext uri="{FF2B5EF4-FFF2-40B4-BE49-F238E27FC236}">
                <a16:creationId xmlns:a16="http://schemas.microsoft.com/office/drawing/2014/main" id="{727F0896-F1CD-1BF1-9BDA-8F513C6F4B92}"/>
              </a:ext>
            </a:extLst>
          </p:cNvPr>
          <p:cNvSpPr>
            <a:spLocks noGrp="1"/>
          </p:cNvSpPr>
          <p:nvPr>
            <p:ph type="body" sz="quarter" idx="3"/>
          </p:nvPr>
        </p:nvSpPr>
        <p:spPr/>
        <p:txBody>
          <a:bodyPr/>
          <a:lstStyle/>
          <a:p>
            <a:pPr algn="ctr"/>
            <a:r>
              <a:rPr lang="cs-CZ" dirty="0"/>
              <a:t>Studánka</a:t>
            </a:r>
          </a:p>
        </p:txBody>
      </p:sp>
      <p:pic>
        <p:nvPicPr>
          <p:cNvPr id="8" name="Zástupný obsah 7">
            <a:extLst>
              <a:ext uri="{FF2B5EF4-FFF2-40B4-BE49-F238E27FC236}">
                <a16:creationId xmlns:a16="http://schemas.microsoft.com/office/drawing/2014/main" id="{C66C2A3B-C857-E740-88DA-7F989E6F3AB9}"/>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409181" y="2634853"/>
            <a:ext cx="4655080" cy="3491310"/>
          </a:xfrm>
        </p:spPr>
      </p:pic>
    </p:spTree>
    <p:extLst>
      <p:ext uri="{BB962C8B-B14F-4D97-AF65-F5344CB8AC3E}">
        <p14:creationId xmlns:p14="http://schemas.microsoft.com/office/powerpoint/2010/main" val="1710923247"/>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1665</TotalTime>
  <Words>522</Words>
  <Application>Microsoft Office PowerPoint</Application>
  <PresentationFormat>Předvádění na obrazovce (4:3)</PresentationFormat>
  <Paragraphs>79</Paragraphs>
  <Slides>13</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13</vt:i4>
      </vt:variant>
    </vt:vector>
  </HeadingPairs>
  <TitlesOfParts>
    <vt:vector size="19" baseType="lpstr">
      <vt:lpstr>Arial</vt:lpstr>
      <vt:lpstr>Calibri</vt:lpstr>
      <vt:lpstr>LibreBaskerville-Italic</vt:lpstr>
      <vt:lpstr>Times New Roman</vt:lpstr>
      <vt:lpstr>Motiv sady Office</vt:lpstr>
      <vt:lpstr>Acrobat Document</vt:lpstr>
      <vt:lpstr> Prezentace hlavních projektů  Nadačního fondu pro Březnici 2023   nfpb.cz</vt:lpstr>
      <vt:lpstr>Pomoc lidem v těžké životní situaci  30.000,-Kč</vt:lpstr>
      <vt:lpstr>Kulturní Gang Březnice  30.000,- Kč </vt:lpstr>
      <vt:lpstr>Sbor dobrovolných hasičů 15.000,- Kč</vt:lpstr>
      <vt:lpstr>SK Březnice 10.000,- Kč </vt:lpstr>
      <vt:lpstr>Svaz tělesně postižených  10.000,-Kč</vt:lpstr>
      <vt:lpstr>PROSVÍ Barokní inspirace pro Jakuba Jana Rybu     30.000,- Kč </vt:lpstr>
      <vt:lpstr>Státní zámek Březnice 30.000,- Kč </vt:lpstr>
      <vt:lpstr>Revitalizace prostranství kolem studánky pod Stražištěm 20.000,- Kč</vt:lpstr>
      <vt:lpstr>Vánoční koncert v KD Březnice   Big Band Příbram     15.000,- Kč</vt:lpstr>
      <vt:lpstr>Rybovka v Březnici 120.000,- Kč</vt:lpstr>
      <vt:lpstr>Varhany Bubovice 42.300,- Kč</vt:lpstr>
      <vt:lpstr>Děkujeme všem našim dárcům!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Nadačního fondu pro Březnici</dc:title>
  <dc:creator>User</dc:creator>
  <cp:lastModifiedBy>Miroslav Zak</cp:lastModifiedBy>
  <cp:revision>203</cp:revision>
  <dcterms:created xsi:type="dcterms:W3CDTF">2014-02-27T18:24:57Z</dcterms:created>
  <dcterms:modified xsi:type="dcterms:W3CDTF">2024-03-24T06:12:16Z</dcterms:modified>
</cp:coreProperties>
</file>