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36" r:id="rId4"/>
    <p:sldId id="326" r:id="rId5"/>
    <p:sldId id="319" r:id="rId6"/>
    <p:sldId id="329" r:id="rId7"/>
    <p:sldId id="339" r:id="rId8"/>
    <p:sldId id="337" r:id="rId9"/>
    <p:sldId id="334" r:id="rId10"/>
    <p:sldId id="328" r:id="rId11"/>
    <p:sldId id="344" r:id="rId12"/>
    <p:sldId id="346" r:id="rId13"/>
    <p:sldId id="347" r:id="rId14"/>
    <p:sldId id="348" r:id="rId15"/>
    <p:sldId id="297" r:id="rId16"/>
    <p:sldId id="299" r:id="rId17"/>
    <p:sldId id="340" r:id="rId18"/>
    <p:sldId id="343" r:id="rId19"/>
    <p:sldId id="342" r:id="rId20"/>
    <p:sldId id="349"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81" d="100"/>
          <a:sy n="81" d="100"/>
        </p:scale>
        <p:origin x="-10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334005A-055F-4D2F-A870-01A96E21234B}" type="datetimeFigureOut">
              <a:rPr lang="cs-CZ" smtClean="0"/>
              <a:pPr/>
              <a:t>26.04.2021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C27CB7-1575-44CF-AE24-EE311B8819A6}" type="slidenum">
              <a:rPr lang="cs-CZ" smtClean="0"/>
              <a:pPr/>
              <a:t>‹nr.›</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4005A-055F-4D2F-A870-01A96E21234B}" type="datetimeFigureOut">
              <a:rPr lang="cs-CZ" smtClean="0"/>
              <a:pPr/>
              <a:t>26.04.2021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27CB7-1575-44CF-AE24-EE311B8819A6}" type="slidenum">
              <a:rPr lang="cs-CZ" smtClean="0"/>
              <a:pPr/>
              <a:t>‹nr.›</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800" b="1" dirty="0"/>
              <a:t>Prezentace projektů </a:t>
            </a:r>
            <a:br>
              <a:rPr lang="cs-CZ" sz="4800" b="1" dirty="0"/>
            </a:br>
            <a:r>
              <a:rPr lang="cs-CZ" sz="4800" b="1" dirty="0"/>
              <a:t>Nadačního fondu pro Březnici</a:t>
            </a:r>
            <a:br>
              <a:rPr lang="cs-CZ" sz="4800" b="1" dirty="0"/>
            </a:br>
            <a:r>
              <a:rPr lang="da-DK" sz="4800" b="1" dirty="0" smtClean="0"/>
              <a:t>rok 2019</a:t>
            </a:r>
            <a:r>
              <a:rPr lang="cs-CZ" sz="4800" dirty="0"/>
              <a:t/>
            </a:r>
            <a:br>
              <a:rPr lang="cs-CZ" sz="4800" dirty="0"/>
            </a:br>
            <a:endParaRPr lang="cs-CZ" sz="4800" b="1" dirty="0"/>
          </a:p>
        </p:txBody>
      </p:sp>
      <p:sp>
        <p:nvSpPr>
          <p:cNvPr id="3" name="Podnadpis 2"/>
          <p:cNvSpPr>
            <a:spLocks noGrp="1"/>
          </p:cNvSpPr>
          <p:nvPr>
            <p:ph type="subTitle" idx="1"/>
          </p:nvPr>
        </p:nvSpPr>
        <p:spPr>
          <a:xfrm>
            <a:off x="1371600" y="4581127"/>
            <a:ext cx="6400800" cy="1545035"/>
          </a:xfrm>
        </p:spPr>
        <p:txBody>
          <a:bodyPr/>
          <a:lstStyle/>
          <a:p>
            <a:endParaRPr lang="cs-CZ" dirty="0"/>
          </a:p>
        </p:txBody>
      </p:sp>
      <p:graphicFrame>
        <p:nvGraphicFramePr>
          <p:cNvPr id="4" name="Zástupný symbol pro obsah 5"/>
          <p:cNvGraphicFramePr>
            <a:graphicFrameLocks noGrp="1" noChangeAspect="1"/>
          </p:cNvGraphicFramePr>
          <p:nvPr>
            <p:ph idx="1"/>
            <p:extLst>
              <p:ext uri="{D42A27DB-BD31-4B8C-83A1-F6EECF244321}">
                <p14:modId xmlns:p14="http://schemas.microsoft.com/office/powerpoint/2010/main" val="1853475552"/>
              </p:ext>
            </p:extLst>
          </p:nvPr>
        </p:nvGraphicFramePr>
        <p:xfrm>
          <a:off x="3131840" y="4401106"/>
          <a:ext cx="2880320" cy="1905075"/>
        </p:xfrm>
        <a:graphic>
          <a:graphicData uri="http://schemas.openxmlformats.org/presentationml/2006/ole">
            <mc:AlternateContent xmlns:mc="http://schemas.openxmlformats.org/markup-compatibility/2006">
              <mc:Choice xmlns:v="urn:schemas-microsoft-com:vml" Requires="v">
                <p:oleObj spid="_x0000_s1112" name="Acrobat Document" r:id="rId3" imgW="6095629" imgH="4572000" progId="AcroExch.Document.DC">
                  <p:embed/>
                </p:oleObj>
              </mc:Choice>
              <mc:Fallback>
                <p:oleObj name="Acrobat Document" r:id="rId3" imgW="6095629" imgH="4572000" progId="AcroExch.Document.DC">
                  <p:embed/>
                  <p:pic>
                    <p:nvPicPr>
                      <p:cNvPr id="0" name=""/>
                      <p:cNvPicPr/>
                      <p:nvPr/>
                    </p:nvPicPr>
                    <p:blipFill>
                      <a:blip r:embed="rId4"/>
                      <a:stretch>
                        <a:fillRect/>
                      </a:stretch>
                    </p:blipFill>
                    <p:spPr>
                      <a:xfrm>
                        <a:off x="3131840" y="4401106"/>
                        <a:ext cx="2880320" cy="190507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Kulturní Gang Březnice  15.000,- Kč </a:t>
            </a:r>
          </a:p>
        </p:txBody>
      </p:sp>
      <p:sp>
        <p:nvSpPr>
          <p:cNvPr id="3" name="Zástupný symbol pro text 2"/>
          <p:cNvSpPr>
            <a:spLocks noGrp="1"/>
          </p:cNvSpPr>
          <p:nvPr>
            <p:ph type="body" idx="1"/>
          </p:nvPr>
        </p:nvSpPr>
        <p:spPr>
          <a:xfrm>
            <a:off x="467544" y="1628800"/>
            <a:ext cx="4040188" cy="783778"/>
          </a:xfrm>
        </p:spPr>
        <p:txBody>
          <a:bodyPr>
            <a:normAutofit/>
          </a:bodyPr>
          <a:lstStyle/>
          <a:p>
            <a:r>
              <a:rPr lang="cs-CZ" dirty="0"/>
              <a:t>      </a:t>
            </a:r>
            <a:r>
              <a:rPr lang="cs-CZ" sz="3100" dirty="0"/>
              <a:t>     </a:t>
            </a:r>
          </a:p>
        </p:txBody>
      </p:sp>
      <p:sp>
        <p:nvSpPr>
          <p:cNvPr id="5" name="Zástupný symbol pro text 4"/>
          <p:cNvSpPr>
            <a:spLocks noGrp="1"/>
          </p:cNvSpPr>
          <p:nvPr>
            <p:ph type="body" sz="quarter" idx="3"/>
          </p:nvPr>
        </p:nvSpPr>
        <p:spPr>
          <a:xfrm>
            <a:off x="539552" y="1417638"/>
            <a:ext cx="8352928" cy="922932"/>
          </a:xfrm>
        </p:spPr>
        <p:txBody>
          <a:bodyPr>
            <a:normAutofit/>
          </a:bodyPr>
          <a:lstStyle/>
          <a:p>
            <a:pPr algn="ctr"/>
            <a:r>
              <a:rPr lang="cs-CZ" dirty="0" err="1"/>
              <a:t>Neckiáda</a:t>
            </a:r>
            <a:r>
              <a:rPr lang="cs-CZ" dirty="0"/>
              <a:t>, </a:t>
            </a:r>
            <a:r>
              <a:rPr lang="cs-CZ" dirty="0" err="1"/>
              <a:t>Rockfest</a:t>
            </a:r>
            <a:r>
              <a:rPr lang="cs-CZ" dirty="0"/>
              <a:t>, Exotická kuchyně, Lávka, Rodinné akce, </a:t>
            </a:r>
          </a:p>
          <a:p>
            <a:pPr algn="ctr"/>
            <a:endParaRPr lang="cs-CZ" sz="1200" dirty="0"/>
          </a:p>
        </p:txBody>
      </p:sp>
      <p:pic>
        <p:nvPicPr>
          <p:cNvPr id="8" name="Zástupný obsah 7">
            <a:extLst>
              <a:ext uri="{FF2B5EF4-FFF2-40B4-BE49-F238E27FC236}">
                <a16:creationId xmlns:a16="http://schemas.microsoft.com/office/drawing/2014/main" xmlns="" id="{05F60D33-D2C7-40D6-8407-04BBF3AFE0E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01" y="2996953"/>
            <a:ext cx="4479171" cy="2520280"/>
          </a:xfrm>
        </p:spPr>
      </p:pic>
      <p:pic>
        <p:nvPicPr>
          <p:cNvPr id="14" name="Zástupný obsah 13">
            <a:extLst>
              <a:ext uri="{FF2B5EF4-FFF2-40B4-BE49-F238E27FC236}">
                <a16:creationId xmlns:a16="http://schemas.microsoft.com/office/drawing/2014/main" xmlns="" id="{028A1019-F1FD-4157-86DC-2663FBB3075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803261"/>
            <a:ext cx="4041775" cy="2694516"/>
          </a:xfrm>
        </p:spPr>
      </p:pic>
    </p:spTree>
    <p:extLst>
      <p:ext uri="{BB962C8B-B14F-4D97-AF65-F5344CB8AC3E}">
        <p14:creationId xmlns:p14="http://schemas.microsoft.com/office/powerpoint/2010/main" val="296100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Kulturní Gang Březnice 15.000,- Kč </a:t>
            </a:r>
          </a:p>
        </p:txBody>
      </p:sp>
      <p:sp>
        <p:nvSpPr>
          <p:cNvPr id="3" name="Zástupný symbol pro text 2"/>
          <p:cNvSpPr>
            <a:spLocks noGrp="1"/>
          </p:cNvSpPr>
          <p:nvPr>
            <p:ph type="body" idx="1"/>
          </p:nvPr>
        </p:nvSpPr>
        <p:spPr>
          <a:xfrm>
            <a:off x="467544" y="1628800"/>
            <a:ext cx="4040188" cy="783778"/>
          </a:xfrm>
        </p:spPr>
        <p:txBody>
          <a:bodyPr>
            <a:normAutofit/>
          </a:bodyPr>
          <a:lstStyle/>
          <a:p>
            <a:r>
              <a:rPr lang="cs-CZ" dirty="0"/>
              <a:t>      </a:t>
            </a:r>
            <a:r>
              <a:rPr lang="cs-CZ" sz="3100" dirty="0"/>
              <a:t>     </a:t>
            </a:r>
          </a:p>
        </p:txBody>
      </p:sp>
      <p:sp>
        <p:nvSpPr>
          <p:cNvPr id="5" name="Zástupný symbol pro text 4"/>
          <p:cNvSpPr>
            <a:spLocks noGrp="1"/>
          </p:cNvSpPr>
          <p:nvPr>
            <p:ph type="body" sz="quarter" idx="3"/>
          </p:nvPr>
        </p:nvSpPr>
        <p:spPr>
          <a:xfrm>
            <a:off x="539552" y="1417638"/>
            <a:ext cx="8352928" cy="922932"/>
          </a:xfrm>
        </p:spPr>
        <p:txBody>
          <a:bodyPr>
            <a:normAutofit/>
          </a:bodyPr>
          <a:lstStyle/>
          <a:p>
            <a:pPr algn="ctr"/>
            <a:r>
              <a:rPr lang="cs-CZ" dirty="0" err="1"/>
              <a:t>Neckiáda</a:t>
            </a:r>
            <a:r>
              <a:rPr lang="cs-CZ" dirty="0"/>
              <a:t>, </a:t>
            </a:r>
            <a:r>
              <a:rPr lang="cs-CZ" dirty="0" err="1"/>
              <a:t>Rockfest</a:t>
            </a:r>
            <a:r>
              <a:rPr lang="cs-CZ" dirty="0"/>
              <a:t>, Exotická kuchyně, Lávka, Rodinné akce </a:t>
            </a:r>
          </a:p>
          <a:p>
            <a:pPr algn="ctr"/>
            <a:endParaRPr lang="cs-CZ" sz="1200" dirty="0"/>
          </a:p>
        </p:txBody>
      </p:sp>
      <p:pic>
        <p:nvPicPr>
          <p:cNvPr id="11" name="Zástupný obsah 10">
            <a:extLst>
              <a:ext uri="{FF2B5EF4-FFF2-40B4-BE49-F238E27FC236}">
                <a16:creationId xmlns:a16="http://schemas.microsoft.com/office/drawing/2014/main" xmlns="" id="{5A8CD849-319B-4BFA-A8F9-E00C6EB229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114" y="2812286"/>
            <a:ext cx="4409274" cy="2920970"/>
          </a:xfrm>
        </p:spPr>
      </p:pic>
      <p:pic>
        <p:nvPicPr>
          <p:cNvPr id="13" name="Zástupný obsah 12">
            <a:extLst>
              <a:ext uri="{FF2B5EF4-FFF2-40B4-BE49-F238E27FC236}">
                <a16:creationId xmlns:a16="http://schemas.microsoft.com/office/drawing/2014/main" xmlns="" id="{17B52207-7F3C-4AFB-B306-E2A2C2E142C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803260"/>
            <a:ext cx="4381455" cy="2920969"/>
          </a:xfrm>
        </p:spPr>
      </p:pic>
    </p:spTree>
    <p:extLst>
      <p:ext uri="{BB962C8B-B14F-4D97-AF65-F5344CB8AC3E}">
        <p14:creationId xmlns:p14="http://schemas.microsoft.com/office/powerpoint/2010/main" val="341223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BFC7F3E-1322-4415-8424-B6609346A535}"/>
              </a:ext>
            </a:extLst>
          </p:cNvPr>
          <p:cNvSpPr>
            <a:spLocks noGrp="1"/>
          </p:cNvSpPr>
          <p:nvPr>
            <p:ph type="title"/>
          </p:nvPr>
        </p:nvSpPr>
        <p:spPr>
          <a:xfrm>
            <a:off x="179512" y="274638"/>
            <a:ext cx="8507288" cy="1143000"/>
          </a:xfrm>
        </p:spPr>
        <p:txBody>
          <a:bodyPr>
            <a:normAutofit/>
          </a:bodyPr>
          <a:lstStyle/>
          <a:p>
            <a:r>
              <a:rPr lang="cs-CZ" b="1" dirty="0"/>
              <a:t>Kulturní Gang Březnice 15.000,- Kč </a:t>
            </a:r>
            <a:endParaRPr lang="cs-CZ" dirty="0"/>
          </a:p>
        </p:txBody>
      </p:sp>
      <p:sp>
        <p:nvSpPr>
          <p:cNvPr id="4" name="Obdélník 3">
            <a:extLst>
              <a:ext uri="{FF2B5EF4-FFF2-40B4-BE49-F238E27FC236}">
                <a16:creationId xmlns:a16="http://schemas.microsoft.com/office/drawing/2014/main" xmlns="" id="{6C8F439E-9315-418F-BA0D-D36FBE3AE1B5}"/>
              </a:ext>
            </a:extLst>
          </p:cNvPr>
          <p:cNvSpPr/>
          <p:nvPr/>
        </p:nvSpPr>
        <p:spPr>
          <a:xfrm>
            <a:off x="539552" y="1988840"/>
            <a:ext cx="7992888" cy="5490477"/>
          </a:xfrm>
          <a:prstGeom prst="rect">
            <a:avLst/>
          </a:prstGeom>
        </p:spPr>
        <p:txBody>
          <a:bodyPr wrap="square">
            <a:spAutoFit/>
          </a:bodyPr>
          <a:lstStyle/>
          <a:p>
            <a:pPr>
              <a:lnSpc>
                <a:spcPct val="115000"/>
              </a:lnSpc>
              <a:spcAft>
                <a:spcPts val="1000"/>
              </a:spcAft>
            </a:pPr>
            <a:r>
              <a:rPr lang="cs-CZ" b="1" dirty="0">
                <a:latin typeface="Cambria" panose="02040503050406030204" pitchFamily="18" charset="0"/>
                <a:ea typeface="Calibri" panose="020F0502020204030204" pitchFamily="34" charset="0"/>
                <a:cs typeface="Courier New" panose="02070309020205020404" pitchFamily="49" charset="0"/>
              </a:rPr>
              <a:t>Dovolujeme si tímto požádat o příspěvek ve výši 15.000,- Kč</a:t>
            </a:r>
            <a:r>
              <a:rPr lang="cs-CZ" dirty="0">
                <a:latin typeface="Cambria" panose="02040503050406030204" pitchFamily="18" charset="0"/>
                <a:ea typeface="Calibri" panose="020F0502020204030204" pitchFamily="34" charset="0"/>
                <a:cs typeface="Courier New" panose="02070309020205020404" pitchFamily="49" charset="0"/>
              </a:rPr>
              <a:t>, a to na spolufinancování nákupu zařízení (mobilní WC a nůžkový stan) z důvodu zlepšení zázemí pro konání akcí na starém kluzišti.</a:t>
            </a:r>
          </a:p>
          <a:p>
            <a:r>
              <a:rPr lang="cs-CZ" b="1" dirty="0"/>
              <a:t>V roce 2019 </a:t>
            </a:r>
            <a:r>
              <a:rPr lang="cs-CZ" dirty="0"/>
              <a:t>budou na starém kluzišti uskutečněny tyto akce:</a:t>
            </a:r>
          </a:p>
          <a:p>
            <a:r>
              <a:rPr lang="cs-CZ" b="1" dirty="0"/>
              <a:t>18.05. – Blešák</a:t>
            </a:r>
            <a:r>
              <a:rPr lang="cs-CZ" dirty="0"/>
              <a:t> – sousedský prodej, výměna, nákup s doprovodným programem (dílničky pro děti, hand-</a:t>
            </a:r>
            <a:r>
              <a:rPr lang="cs-CZ" dirty="0" err="1"/>
              <a:t>drum</a:t>
            </a:r>
            <a:r>
              <a:rPr lang="cs-CZ" dirty="0"/>
              <a:t>, hudba, hry)</a:t>
            </a:r>
          </a:p>
          <a:p>
            <a:r>
              <a:rPr lang="cs-CZ" b="1" dirty="0"/>
              <a:t>01.06. – Bigbeatová noc</a:t>
            </a:r>
            <a:r>
              <a:rPr lang="cs-CZ" dirty="0"/>
              <a:t> – legendy českého bigbítu na jednom podiu – </a:t>
            </a:r>
            <a:r>
              <a:rPr lang="cs-CZ" dirty="0" err="1"/>
              <a:t>Brutus</a:t>
            </a:r>
            <a:r>
              <a:rPr lang="cs-CZ" dirty="0"/>
              <a:t> a Hudba Praha Band</a:t>
            </a:r>
          </a:p>
          <a:p>
            <a:r>
              <a:rPr lang="cs-CZ" b="1" dirty="0"/>
              <a:t>15.06. – Březnické </a:t>
            </a:r>
            <a:r>
              <a:rPr lang="cs-CZ" b="1" dirty="0" err="1"/>
              <a:t>gulášování</a:t>
            </a:r>
            <a:r>
              <a:rPr lang="cs-CZ" dirty="0"/>
              <a:t> – gastronomický souboj amatérských týmů ve vaření gulášů s doprovodným programem </a:t>
            </a:r>
          </a:p>
          <a:p>
            <a:r>
              <a:rPr lang="cs-CZ" b="1" dirty="0"/>
              <a:t>červenec – srpen</a:t>
            </a:r>
            <a:r>
              <a:rPr lang="cs-CZ" dirty="0"/>
              <a:t> – Lokální </a:t>
            </a:r>
            <a:r>
              <a:rPr lang="cs-CZ" dirty="0" err="1"/>
              <a:t>filmovar</a:t>
            </a:r>
            <a:r>
              <a:rPr lang="cs-CZ" dirty="0"/>
              <a:t> –  malý filmový festival</a:t>
            </a:r>
          </a:p>
          <a:p>
            <a:r>
              <a:rPr lang="cs-CZ" b="1" dirty="0"/>
              <a:t>14.09. – </a:t>
            </a:r>
            <a:r>
              <a:rPr lang="cs-CZ" b="1" dirty="0" err="1"/>
              <a:t>Rockfest</a:t>
            </a:r>
            <a:r>
              <a:rPr lang="cs-CZ" b="1" dirty="0"/>
              <a:t> Březnice</a:t>
            </a:r>
            <a:r>
              <a:rPr lang="cs-CZ" dirty="0"/>
              <a:t> – tradiční festival, tentokrát s ženskými kapelami (v každé kapele musí být min. 1 žena)</a:t>
            </a:r>
          </a:p>
          <a:p>
            <a:r>
              <a:rPr lang="cs-CZ" dirty="0"/>
              <a:t> </a:t>
            </a:r>
          </a:p>
          <a:p>
            <a:r>
              <a:rPr lang="cs-CZ" dirty="0"/>
              <a:t>Vážíme si Vaší podpory, která přispívá k rozvoji kulturního života v našem městě a okolí.</a:t>
            </a:r>
          </a:p>
          <a:p>
            <a:pPr>
              <a:lnSpc>
                <a:spcPct val="115000"/>
              </a:lnSpc>
              <a:spcAft>
                <a:spcPts val="1000"/>
              </a:spcAft>
            </a:pPr>
            <a:endParaRPr lang="cs-CZ" b="1" dirty="0">
              <a:latin typeface="Cambria" panose="02040503050406030204" pitchFamily="18" charset="0"/>
              <a:ea typeface="Calibri" panose="020F0502020204030204" pitchFamily="34" charset="0"/>
              <a:cs typeface="Courier New" panose="02070309020205020404" pitchFamily="49" charset="0"/>
            </a:endParaRPr>
          </a:p>
          <a:p>
            <a:pPr>
              <a:lnSpc>
                <a:spcPct val="115000"/>
              </a:lnSpc>
              <a:spcAft>
                <a:spcPts val="1000"/>
              </a:spcAft>
            </a:pP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49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SK Březnice 15.000,- Kč </a:t>
            </a:r>
          </a:p>
        </p:txBody>
      </p:sp>
      <p:sp>
        <p:nvSpPr>
          <p:cNvPr id="3" name="Zástupný symbol pro text 2"/>
          <p:cNvSpPr>
            <a:spLocks noGrp="1"/>
          </p:cNvSpPr>
          <p:nvPr>
            <p:ph type="body" idx="1"/>
          </p:nvPr>
        </p:nvSpPr>
        <p:spPr/>
        <p:txBody>
          <a:bodyPr/>
          <a:lstStyle/>
          <a:p>
            <a:r>
              <a:rPr lang="cs-CZ" dirty="0"/>
              <a:t>     Plánováno</a:t>
            </a:r>
          </a:p>
        </p:txBody>
      </p:sp>
      <p:sp>
        <p:nvSpPr>
          <p:cNvPr id="4" name="Zástupný symbol pro obsah 3"/>
          <p:cNvSpPr>
            <a:spLocks noGrp="1"/>
          </p:cNvSpPr>
          <p:nvPr>
            <p:ph sz="half" idx="2"/>
          </p:nvPr>
        </p:nvSpPr>
        <p:spPr/>
        <p:txBody>
          <a:bodyPr>
            <a:normAutofit/>
          </a:bodyPr>
          <a:lstStyle/>
          <a:p>
            <a:pPr>
              <a:buNone/>
            </a:pPr>
            <a:endParaRPr lang="cs-CZ" dirty="0"/>
          </a:p>
          <a:p>
            <a:pPr>
              <a:buNone/>
            </a:pPr>
            <a:r>
              <a:rPr lang="cs-CZ" sz="3200" dirty="0"/>
              <a:t>Revitalizace stávajících</a:t>
            </a:r>
          </a:p>
          <a:p>
            <a:pPr>
              <a:buNone/>
            </a:pPr>
            <a:r>
              <a:rPr lang="cs-CZ" sz="3200" dirty="0"/>
              <a:t>Střídaček.</a:t>
            </a:r>
          </a:p>
          <a:p>
            <a:pPr>
              <a:buNone/>
            </a:pPr>
            <a:r>
              <a:rPr lang="cs-CZ" sz="3200" dirty="0"/>
              <a:t>Obložení dřevěným</a:t>
            </a:r>
          </a:p>
          <a:p>
            <a:pPr>
              <a:buNone/>
            </a:pPr>
            <a:r>
              <a:rPr lang="cs-CZ" sz="3200" dirty="0"/>
              <a:t>podkladem, výměna</a:t>
            </a:r>
          </a:p>
          <a:p>
            <a:pPr>
              <a:buNone/>
            </a:pPr>
            <a:r>
              <a:rPr lang="cs-CZ" sz="3200" dirty="0"/>
              <a:t>plexiskla, nový nátěr.</a:t>
            </a:r>
          </a:p>
        </p:txBody>
      </p:sp>
      <p:sp>
        <p:nvSpPr>
          <p:cNvPr id="5" name="Zástupný symbol pro text 4"/>
          <p:cNvSpPr>
            <a:spLocks noGrp="1"/>
          </p:cNvSpPr>
          <p:nvPr>
            <p:ph type="body" sz="quarter" idx="3"/>
          </p:nvPr>
        </p:nvSpPr>
        <p:spPr/>
        <p:txBody>
          <a:bodyPr/>
          <a:lstStyle/>
          <a:p>
            <a:r>
              <a:rPr lang="cs-CZ" dirty="0"/>
              <a:t>      REVITALIZACE STŘÍDAČEK</a:t>
            </a:r>
          </a:p>
        </p:txBody>
      </p:sp>
      <p:pic>
        <p:nvPicPr>
          <p:cNvPr id="9" name="Zástupný obsah 8">
            <a:extLst>
              <a:ext uri="{FF2B5EF4-FFF2-40B4-BE49-F238E27FC236}">
                <a16:creationId xmlns:a16="http://schemas.microsoft.com/office/drawing/2014/main" xmlns="" id="{F12177AA-CF16-4667-A4C9-1EDBDC7E7F6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634853"/>
            <a:ext cx="4391471" cy="3293603"/>
          </a:xfrm>
        </p:spPr>
      </p:pic>
    </p:spTree>
    <p:extLst>
      <p:ext uri="{BB962C8B-B14F-4D97-AF65-F5344CB8AC3E}">
        <p14:creationId xmlns:p14="http://schemas.microsoft.com/office/powerpoint/2010/main" val="3099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76AF-6202-4F3D-8FA0-B7268DB9ECC2}"/>
              </a:ext>
            </a:extLst>
          </p:cNvPr>
          <p:cNvSpPr>
            <a:spLocks noGrp="1"/>
          </p:cNvSpPr>
          <p:nvPr>
            <p:ph type="title"/>
          </p:nvPr>
        </p:nvSpPr>
        <p:spPr/>
        <p:txBody>
          <a:bodyPr/>
          <a:lstStyle/>
          <a:p>
            <a:r>
              <a:rPr lang="cs-CZ" b="1" dirty="0"/>
              <a:t>SK Březnice 15.000,- Kč </a:t>
            </a:r>
            <a:endParaRPr lang="cs-CZ" dirty="0"/>
          </a:p>
        </p:txBody>
      </p:sp>
      <p:pic>
        <p:nvPicPr>
          <p:cNvPr id="6" name="Zástupný obsah 5">
            <a:extLst>
              <a:ext uri="{FF2B5EF4-FFF2-40B4-BE49-F238E27FC236}">
                <a16:creationId xmlns:a16="http://schemas.microsoft.com/office/drawing/2014/main" xmlns="" id="{82FFBFEE-9D42-4480-B329-F7B2E7981F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2348706"/>
            <a:ext cx="4388296" cy="3291222"/>
          </a:xfrm>
        </p:spPr>
      </p:pic>
      <p:pic>
        <p:nvPicPr>
          <p:cNvPr id="8" name="Zástupný obsah 7">
            <a:extLst>
              <a:ext uri="{FF2B5EF4-FFF2-40B4-BE49-F238E27FC236}">
                <a16:creationId xmlns:a16="http://schemas.microsoft.com/office/drawing/2014/main" xmlns="" id="{17265C3B-D102-4D5F-B494-F62A1CC399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388296" cy="3291222"/>
          </a:xfrm>
        </p:spPr>
      </p:pic>
    </p:spTree>
    <p:extLst>
      <p:ext uri="{BB962C8B-B14F-4D97-AF65-F5344CB8AC3E}">
        <p14:creationId xmlns:p14="http://schemas.microsoft.com/office/powerpoint/2010/main" val="294036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RC Pampeliška 15.000,- Kč</a:t>
            </a:r>
          </a:p>
        </p:txBody>
      </p:sp>
      <p:sp>
        <p:nvSpPr>
          <p:cNvPr id="5" name="Zástupný symbol pro obsah 4"/>
          <p:cNvSpPr>
            <a:spLocks noGrp="1"/>
          </p:cNvSpPr>
          <p:nvPr>
            <p:ph sz="half" idx="1"/>
          </p:nvPr>
        </p:nvSpPr>
        <p:spPr/>
        <p:txBody>
          <a:bodyPr>
            <a:normAutofit fontScale="77500" lnSpcReduction="20000"/>
          </a:bodyPr>
          <a:lstStyle/>
          <a:p>
            <a:pPr marL="0" indent="0">
              <a:buNone/>
            </a:pPr>
            <a:endParaRPr lang="cs-CZ" dirty="0"/>
          </a:p>
          <a:p>
            <a:pPr marL="0" indent="0">
              <a:buNone/>
            </a:pPr>
            <a:r>
              <a:rPr lang="cs-CZ" dirty="0"/>
              <a:t>Pořízení dvou informačních tabulí ke vchodům do areálu mateřských škol, kde RC Pampeliška sídlí. Tabule by sloužily ke zveřejnění plakátů a pozvánek na aktuální akce pořádané RC. Zároveň by mohly být k dispozici oběma mateřským školám, případně odboru kultury.</a:t>
            </a:r>
          </a:p>
          <a:p>
            <a:pPr marL="0" indent="0">
              <a:buNone/>
            </a:pPr>
            <a:r>
              <a:rPr lang="cs-CZ" dirty="0"/>
              <a:t>Jednalo by se o částku 20 000,- Kč.</a:t>
            </a:r>
          </a:p>
          <a:p>
            <a:pPr marL="0" indent="0">
              <a:buNone/>
            </a:pPr>
            <a:r>
              <a:rPr lang="cs-CZ" dirty="0"/>
              <a:t>Tabule osadíme po domluvě s Technickými službami Města Březnice.</a:t>
            </a:r>
          </a:p>
          <a:p>
            <a:pPr marL="0" lvl="4" indent="0">
              <a:buNone/>
            </a:pPr>
            <a:endParaRPr lang="cs-CZ" sz="3200" b="1" dirty="0"/>
          </a:p>
        </p:txBody>
      </p:sp>
      <p:pic>
        <p:nvPicPr>
          <p:cNvPr id="3" name="Zástupný symbol pro obsah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72605"/>
            <a:ext cx="4038600" cy="338115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a:normAutofit fontScale="90000"/>
          </a:bodyPr>
          <a:lstStyle/>
          <a:p>
            <a:r>
              <a:rPr lang="cs-CZ" b="1" dirty="0"/>
              <a:t>Letní zámecký bál</a:t>
            </a:r>
            <a:br>
              <a:rPr lang="cs-CZ" b="1" dirty="0"/>
            </a:br>
            <a:r>
              <a:rPr lang="cs-CZ" b="1" dirty="0"/>
              <a:t>dar 25.000,- Kč</a:t>
            </a:r>
          </a:p>
        </p:txBody>
      </p:sp>
      <p:pic>
        <p:nvPicPr>
          <p:cNvPr id="5" name="Zástupný obsah 4">
            <a:extLst>
              <a:ext uri="{FF2B5EF4-FFF2-40B4-BE49-F238E27FC236}">
                <a16:creationId xmlns:a16="http://schemas.microsoft.com/office/drawing/2014/main" xmlns="" id="{A9D50020-D121-4C9B-93B0-3ACD621F7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5790" y="1600200"/>
            <a:ext cx="3192420" cy="4525963"/>
          </a:xfrm>
        </p:spPr>
      </p:pic>
    </p:spTree>
    <p:extLst>
      <p:ext uri="{BB962C8B-B14F-4D97-AF65-F5344CB8AC3E}">
        <p14:creationId xmlns:p14="http://schemas.microsoft.com/office/powerpoint/2010/main" val="258232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635E6BE-5ED9-4B3C-839F-FC3D85A72AE1}"/>
              </a:ext>
            </a:extLst>
          </p:cNvPr>
          <p:cNvSpPr>
            <a:spLocks noGrp="1"/>
          </p:cNvSpPr>
          <p:nvPr>
            <p:ph type="title"/>
          </p:nvPr>
        </p:nvSpPr>
        <p:spPr/>
        <p:txBody>
          <a:bodyPr/>
          <a:lstStyle/>
          <a:p>
            <a:r>
              <a:rPr lang="cs-CZ" dirty="0"/>
              <a:t>Švédský most</a:t>
            </a:r>
          </a:p>
        </p:txBody>
      </p:sp>
      <p:sp>
        <p:nvSpPr>
          <p:cNvPr id="3" name="Zástupný obsah 2">
            <a:extLst>
              <a:ext uri="{FF2B5EF4-FFF2-40B4-BE49-F238E27FC236}">
                <a16:creationId xmlns:a16="http://schemas.microsoft.com/office/drawing/2014/main" xmlns="" id="{45068A03-70EE-407D-AA47-438ED86A9F8B}"/>
              </a:ext>
            </a:extLst>
          </p:cNvPr>
          <p:cNvSpPr>
            <a:spLocks noGrp="1"/>
          </p:cNvSpPr>
          <p:nvPr>
            <p:ph idx="1"/>
          </p:nvPr>
        </p:nvSpPr>
        <p:spPr/>
        <p:txBody>
          <a:bodyPr/>
          <a:lstStyle/>
          <a:p>
            <a:pPr marL="0" indent="0">
              <a:buNone/>
            </a:pPr>
            <a:r>
              <a:rPr lang="cs-CZ" dirty="0"/>
              <a:t>První fáze: vypsání soutěže na architektonické ztvárnění</a:t>
            </a:r>
          </a:p>
          <a:p>
            <a:pPr marL="0" indent="0">
              <a:buNone/>
            </a:pPr>
            <a:r>
              <a:rPr lang="cs-CZ" dirty="0"/>
              <a:t>Předpokládaná cena: 120.000,- Kč</a:t>
            </a:r>
          </a:p>
          <a:p>
            <a:pPr marL="0" indent="0">
              <a:buNone/>
            </a:pPr>
            <a:endParaRPr lang="cs-CZ" dirty="0"/>
          </a:p>
          <a:p>
            <a:pPr marL="0" indent="0">
              <a:buNone/>
            </a:pPr>
            <a:r>
              <a:rPr lang="cs-CZ" dirty="0"/>
              <a:t>Druhá fáze: zpracování projektu a inženýrských prací až po stavební povolení</a:t>
            </a:r>
          </a:p>
          <a:p>
            <a:pPr marL="0" indent="0">
              <a:buNone/>
            </a:pPr>
            <a:endParaRPr lang="cs-CZ" dirty="0"/>
          </a:p>
          <a:p>
            <a:pPr marL="0" indent="0">
              <a:buNone/>
            </a:pPr>
            <a:r>
              <a:rPr lang="cs-CZ" dirty="0"/>
              <a:t>Třetí fáze: realizace stavby</a:t>
            </a:r>
          </a:p>
        </p:txBody>
      </p:sp>
    </p:spTree>
    <p:extLst>
      <p:ext uri="{BB962C8B-B14F-4D97-AF65-F5344CB8AC3E}">
        <p14:creationId xmlns:p14="http://schemas.microsoft.com/office/powerpoint/2010/main" val="163468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159F561-EC2E-4392-9548-8E52440CA090}"/>
              </a:ext>
            </a:extLst>
          </p:cNvPr>
          <p:cNvSpPr>
            <a:spLocks noGrp="1"/>
          </p:cNvSpPr>
          <p:nvPr>
            <p:ph type="title"/>
          </p:nvPr>
        </p:nvSpPr>
        <p:spPr/>
        <p:txBody>
          <a:bodyPr/>
          <a:lstStyle/>
          <a:p>
            <a:r>
              <a:rPr lang="cs-CZ" dirty="0"/>
              <a:t>Švédský most Dobrá Voda</a:t>
            </a:r>
          </a:p>
        </p:txBody>
      </p:sp>
      <p:pic>
        <p:nvPicPr>
          <p:cNvPr id="4" name="Picture 4" descr="VÃ½sledek obrÃ¡zku pro Å¡vÃ©dskÃ½ most dobrÃ¡ voda">
            <a:extLst>
              <a:ext uri="{FF2B5EF4-FFF2-40B4-BE49-F238E27FC236}">
                <a16:creationId xmlns:a16="http://schemas.microsoft.com/office/drawing/2014/main" xmlns="" id="{98CB8A4F-432C-46C2-A49D-154AF72B88A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5066" y="1600200"/>
            <a:ext cx="3857173" cy="514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2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47FCED-C415-4E77-9C20-76A2A1F34E85}"/>
              </a:ext>
            </a:extLst>
          </p:cNvPr>
          <p:cNvSpPr>
            <a:spLocks noGrp="1"/>
          </p:cNvSpPr>
          <p:nvPr>
            <p:ph type="title"/>
          </p:nvPr>
        </p:nvSpPr>
        <p:spPr/>
        <p:txBody>
          <a:bodyPr/>
          <a:lstStyle/>
          <a:p>
            <a:r>
              <a:rPr lang="cs-CZ" dirty="0"/>
              <a:t>Švédský most Dobrá Voda</a:t>
            </a:r>
          </a:p>
        </p:txBody>
      </p:sp>
      <p:pic>
        <p:nvPicPr>
          <p:cNvPr id="3076" name="Picture 4" descr="VÃ½sledek obrÃ¡zku pro Å¡vÃ©dskÃ½ most dobrÃ¡ voda">
            <a:extLst>
              <a:ext uri="{FF2B5EF4-FFF2-40B4-BE49-F238E27FC236}">
                <a16:creationId xmlns:a16="http://schemas.microsoft.com/office/drawing/2014/main" xmlns="" id="{6D715BFD-622C-4B83-BC6F-22586EE57E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94540"/>
            <a:ext cx="8468971" cy="545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5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Pečovatelská služba 25.000,- Kč</a:t>
            </a:r>
          </a:p>
        </p:txBody>
      </p:sp>
      <p:sp>
        <p:nvSpPr>
          <p:cNvPr id="3" name="Zástupný symbol pro text 2"/>
          <p:cNvSpPr>
            <a:spLocks noGrp="1"/>
          </p:cNvSpPr>
          <p:nvPr>
            <p:ph type="body" idx="1"/>
          </p:nvPr>
        </p:nvSpPr>
        <p:spPr/>
        <p:txBody>
          <a:bodyPr/>
          <a:lstStyle/>
          <a:p>
            <a:r>
              <a:rPr lang="cs-CZ" dirty="0"/>
              <a:t>Pro provozní potřeby</a:t>
            </a:r>
          </a:p>
        </p:txBody>
      </p:sp>
      <p:sp>
        <p:nvSpPr>
          <p:cNvPr id="4" name="Zástupný symbol pro obsah 3"/>
          <p:cNvSpPr>
            <a:spLocks noGrp="1"/>
          </p:cNvSpPr>
          <p:nvPr>
            <p:ph sz="half" idx="2"/>
          </p:nvPr>
        </p:nvSpPr>
        <p:spPr/>
        <p:txBody>
          <a:bodyPr>
            <a:normAutofit/>
          </a:bodyPr>
          <a:lstStyle/>
          <a:p>
            <a:pPr marL="0" indent="0">
              <a:buNone/>
            </a:pPr>
            <a:endParaRPr lang="cs-CZ" dirty="0"/>
          </a:p>
          <a:p>
            <a:pPr marL="0" indent="0">
              <a:buNone/>
            </a:pPr>
            <a:r>
              <a:rPr lang="cs-CZ" dirty="0"/>
              <a:t>Kovová zamykatelná kartotéka, kancelářské zamykatelné skříně, digitální tonometr, 3 ks nástěnek, popisovací tabule, 10 kusů jídlonosičů v </a:t>
            </a:r>
            <a:r>
              <a:rPr lang="cs-CZ" dirty="0" err="1"/>
              <a:t>termoobalu</a:t>
            </a:r>
            <a:r>
              <a:rPr lang="cs-CZ" dirty="0"/>
              <a:t> </a:t>
            </a:r>
            <a:r>
              <a:rPr lang="cs-CZ" dirty="0" err="1"/>
              <a:t>profi</a:t>
            </a:r>
            <a:endParaRPr lang="cs-CZ" dirty="0"/>
          </a:p>
        </p:txBody>
      </p:sp>
      <p:sp>
        <p:nvSpPr>
          <p:cNvPr id="5" name="Zástupný symbol pro text 4"/>
          <p:cNvSpPr>
            <a:spLocks noGrp="1"/>
          </p:cNvSpPr>
          <p:nvPr>
            <p:ph type="body" sz="quarter" idx="3"/>
          </p:nvPr>
        </p:nvSpPr>
        <p:spPr/>
        <p:txBody>
          <a:bodyPr/>
          <a:lstStyle/>
          <a:p>
            <a:pPr algn="ctr"/>
            <a:r>
              <a:rPr lang="cs-CZ" dirty="0"/>
              <a:t>Jídlonosiče v </a:t>
            </a:r>
            <a:r>
              <a:rPr lang="cs-CZ" dirty="0" err="1"/>
              <a:t>termoobalu</a:t>
            </a:r>
            <a:r>
              <a:rPr lang="cs-CZ" dirty="0"/>
              <a:t> </a:t>
            </a:r>
            <a:r>
              <a:rPr lang="cs-CZ" dirty="0" err="1"/>
              <a:t>profi</a:t>
            </a:r>
            <a:endParaRPr lang="cs-CZ" dirty="0"/>
          </a:p>
        </p:txBody>
      </p:sp>
      <p:pic>
        <p:nvPicPr>
          <p:cNvPr id="10" name="Zástupný obsah 9">
            <a:extLst>
              <a:ext uri="{FF2B5EF4-FFF2-40B4-BE49-F238E27FC236}">
                <a16:creationId xmlns:a16="http://schemas.microsoft.com/office/drawing/2014/main" xmlns="" id="{4F14CFB8-7AF5-4750-B1BB-E5E187CD1CA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59585" y="2634853"/>
            <a:ext cx="4515247" cy="3386435"/>
          </a:xfrm>
        </p:spPr>
      </p:pic>
    </p:spTree>
    <p:extLst>
      <p:ext uri="{BB962C8B-B14F-4D97-AF65-F5344CB8AC3E}">
        <p14:creationId xmlns:p14="http://schemas.microsoft.com/office/powerpoint/2010/main" val="64976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fontScale="90000"/>
          </a:bodyPr>
          <a:lstStyle/>
          <a:p>
            <a:r>
              <a:rPr lang="cs-CZ" dirty="0"/>
              <a:t>Děkujeme všem dárcům, kteří podporují Březnici</a:t>
            </a:r>
          </a:p>
        </p:txBody>
      </p:sp>
      <p:sp>
        <p:nvSpPr>
          <p:cNvPr id="8" name="Zástupný symbol pro obsah 7"/>
          <p:cNvSpPr>
            <a:spLocks noGrp="1"/>
          </p:cNvSpPr>
          <p:nvPr>
            <p:ph idx="1"/>
          </p:nvPr>
        </p:nvSpPr>
        <p:spPr/>
        <p:txBody>
          <a:bodyPr/>
          <a:lstStyle/>
          <a:p>
            <a:endParaRPr lang="cs-CZ" dirty="0"/>
          </a:p>
          <a:p>
            <a:endParaRPr lang="cs-CZ" dirty="0"/>
          </a:p>
        </p:txBody>
      </p:sp>
      <p:pic>
        <p:nvPicPr>
          <p:cNvPr id="10" name="Zástupný symbol pro obsah 9" descr="Březnice.jpg"/>
          <p:cNvPicPr>
            <a:picLocks noGrp="1" noChangeAspect="1"/>
          </p:cNvPicPr>
          <p:nvPr>
            <p:ph sz="half" idx="4294967295"/>
          </p:nvPr>
        </p:nvPicPr>
        <p:blipFill>
          <a:blip r:embed="rId2" cstate="print"/>
          <a:stretch>
            <a:fillRect/>
          </a:stretch>
        </p:blipFill>
        <p:spPr>
          <a:xfrm>
            <a:off x="868081" y="1856999"/>
            <a:ext cx="7448335" cy="4769393"/>
          </a:xfrm>
        </p:spPr>
      </p:pic>
    </p:spTree>
    <p:extLst>
      <p:ext uri="{BB962C8B-B14F-4D97-AF65-F5344CB8AC3E}">
        <p14:creationId xmlns:p14="http://schemas.microsoft.com/office/powerpoint/2010/main" val="243779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706D308-59B4-43E9-BFEC-8630C8A1D1A7}"/>
              </a:ext>
            </a:extLst>
          </p:cNvPr>
          <p:cNvSpPr>
            <a:spLocks noGrp="1"/>
          </p:cNvSpPr>
          <p:nvPr>
            <p:ph type="title"/>
          </p:nvPr>
        </p:nvSpPr>
        <p:spPr/>
        <p:txBody>
          <a:bodyPr/>
          <a:lstStyle/>
          <a:p>
            <a:r>
              <a:rPr lang="cs-CZ" dirty="0"/>
              <a:t>Pro naše seniory 25.000,- Kč</a:t>
            </a:r>
          </a:p>
        </p:txBody>
      </p:sp>
      <p:sp>
        <p:nvSpPr>
          <p:cNvPr id="3" name="Zástupný symbol pro text 2">
            <a:extLst>
              <a:ext uri="{FF2B5EF4-FFF2-40B4-BE49-F238E27FC236}">
                <a16:creationId xmlns:a16="http://schemas.microsoft.com/office/drawing/2014/main" xmlns="" id="{A0F2DA29-CBC5-4660-B208-F8B87E1FB059}"/>
              </a:ext>
            </a:extLst>
          </p:cNvPr>
          <p:cNvSpPr>
            <a:spLocks noGrp="1"/>
          </p:cNvSpPr>
          <p:nvPr>
            <p:ph type="body" idx="1"/>
          </p:nvPr>
        </p:nvSpPr>
        <p:spPr/>
        <p:txBody>
          <a:bodyPr/>
          <a:lstStyle/>
          <a:p>
            <a:pPr algn="ctr"/>
            <a:r>
              <a:rPr lang="cs-CZ" dirty="0"/>
              <a:t>Digitální tonometr</a:t>
            </a:r>
          </a:p>
        </p:txBody>
      </p:sp>
      <p:sp>
        <p:nvSpPr>
          <p:cNvPr id="5" name="Zástupný symbol pro text 4">
            <a:extLst>
              <a:ext uri="{FF2B5EF4-FFF2-40B4-BE49-F238E27FC236}">
                <a16:creationId xmlns:a16="http://schemas.microsoft.com/office/drawing/2014/main" xmlns="" id="{CD2120A1-8BA7-4BDF-B661-2E98B3A215C3}"/>
              </a:ext>
            </a:extLst>
          </p:cNvPr>
          <p:cNvSpPr>
            <a:spLocks noGrp="1"/>
          </p:cNvSpPr>
          <p:nvPr>
            <p:ph type="body" sz="quarter" idx="3"/>
          </p:nvPr>
        </p:nvSpPr>
        <p:spPr/>
        <p:txBody>
          <a:bodyPr/>
          <a:lstStyle/>
          <a:p>
            <a:pPr algn="ctr"/>
            <a:r>
              <a:rPr lang="cs-CZ" dirty="0"/>
              <a:t>Zamykatelná kartotéka</a:t>
            </a:r>
          </a:p>
        </p:txBody>
      </p:sp>
      <p:pic>
        <p:nvPicPr>
          <p:cNvPr id="14" name="Zástupný symbol pro obsah 13">
            <a:extLst>
              <a:ext uri="{FF2B5EF4-FFF2-40B4-BE49-F238E27FC236}">
                <a16:creationId xmlns:a16="http://schemas.microsoft.com/office/drawing/2014/main" xmlns="" id="{3E63309F-E7DA-4330-B8DE-95B49CC0007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36085" y="2924943"/>
            <a:ext cx="2908323" cy="3146473"/>
          </a:xfrm>
        </p:spPr>
      </p:pic>
      <p:pic>
        <p:nvPicPr>
          <p:cNvPr id="12" name="Zástupný symbol pro obsah 11">
            <a:extLst>
              <a:ext uri="{FF2B5EF4-FFF2-40B4-BE49-F238E27FC236}">
                <a16:creationId xmlns:a16="http://schemas.microsoft.com/office/drawing/2014/main" xmlns="" id="{339DECBF-BD20-466C-AC90-83C96273D1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110" y="2372836"/>
            <a:ext cx="4473278" cy="3936484"/>
          </a:xfrm>
        </p:spPr>
      </p:pic>
    </p:spTree>
    <p:extLst>
      <p:ext uri="{BB962C8B-B14F-4D97-AF65-F5344CB8AC3E}">
        <p14:creationId xmlns:p14="http://schemas.microsoft.com/office/powerpoint/2010/main" val="350756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ZŠ Březnice     100.000,- Kč</a:t>
            </a:r>
            <a:endParaRPr lang="cs-CZ" dirty="0"/>
          </a:p>
        </p:txBody>
      </p:sp>
      <p:sp>
        <p:nvSpPr>
          <p:cNvPr id="3" name="Zástupný symbol pro text 2"/>
          <p:cNvSpPr>
            <a:spLocks noGrp="1"/>
          </p:cNvSpPr>
          <p:nvPr>
            <p:ph type="body" idx="1"/>
          </p:nvPr>
        </p:nvSpPr>
        <p:spPr>
          <a:xfrm>
            <a:off x="531812" y="1293603"/>
            <a:ext cx="4040188" cy="639762"/>
          </a:xfrm>
        </p:spPr>
        <p:txBody>
          <a:bodyPr>
            <a:normAutofit/>
          </a:bodyPr>
          <a:lstStyle/>
          <a:p>
            <a:r>
              <a:rPr lang="cs-CZ" dirty="0"/>
              <a:t>Vybavení učebna fyziky</a:t>
            </a:r>
          </a:p>
        </p:txBody>
      </p:sp>
      <p:sp>
        <p:nvSpPr>
          <p:cNvPr id="4" name="Zástupný symbol pro obsah 3"/>
          <p:cNvSpPr>
            <a:spLocks noGrp="1"/>
          </p:cNvSpPr>
          <p:nvPr>
            <p:ph sz="half" idx="2"/>
          </p:nvPr>
        </p:nvSpPr>
        <p:spPr>
          <a:xfrm>
            <a:off x="457200" y="2492895"/>
            <a:ext cx="2962672" cy="3951288"/>
          </a:xfrm>
        </p:spPr>
        <p:txBody>
          <a:bodyPr>
            <a:normAutofit lnSpcReduction="10000"/>
          </a:bodyPr>
          <a:lstStyle/>
          <a:p>
            <a:pPr marL="0" indent="0" fontAlgn="base">
              <a:buNone/>
            </a:pPr>
            <a:r>
              <a:rPr lang="cs-CZ" dirty="0" err="1"/>
              <a:t>Ruhmkorffův</a:t>
            </a:r>
            <a:r>
              <a:rPr lang="cs-CZ" dirty="0"/>
              <a:t> induktor</a:t>
            </a:r>
          </a:p>
          <a:p>
            <a:pPr marL="0" indent="0" fontAlgn="base">
              <a:buNone/>
            </a:pPr>
            <a:r>
              <a:rPr lang="cs-CZ" dirty="0"/>
              <a:t>Van de Graafův generátor </a:t>
            </a:r>
          </a:p>
          <a:p>
            <a:pPr marL="0" indent="0" fontAlgn="base">
              <a:buNone/>
            </a:pPr>
            <a:r>
              <a:rPr lang="cs-CZ" dirty="0"/>
              <a:t>Model parního stroje</a:t>
            </a:r>
          </a:p>
          <a:p>
            <a:pPr marL="0" indent="0" fontAlgn="base">
              <a:buNone/>
            </a:pPr>
            <a:r>
              <a:rPr lang="cs-CZ" dirty="0"/>
              <a:t>Sonometr, </a:t>
            </a:r>
            <a:r>
              <a:rPr lang="cs-CZ" dirty="0" err="1"/>
              <a:t>faradayova</a:t>
            </a:r>
            <a:r>
              <a:rPr lang="cs-CZ" dirty="0"/>
              <a:t> lampa, měřící pásmo, digitální teploměr, součástky k měření</a:t>
            </a:r>
          </a:p>
          <a:p>
            <a:pPr marL="0" indent="0" fontAlgn="base">
              <a:buNone/>
            </a:pPr>
            <a:r>
              <a:rPr lang="cs-CZ" dirty="0"/>
              <a:t>Voltampérmetry pro žáky</a:t>
            </a:r>
          </a:p>
          <a:p>
            <a:pPr marL="0" indent="0">
              <a:buNone/>
            </a:pPr>
            <a:endParaRPr lang="cs-CZ" dirty="0"/>
          </a:p>
        </p:txBody>
      </p:sp>
      <p:sp>
        <p:nvSpPr>
          <p:cNvPr id="5" name="Zástupný symbol pro text 4"/>
          <p:cNvSpPr>
            <a:spLocks noGrp="1"/>
          </p:cNvSpPr>
          <p:nvPr>
            <p:ph type="body" sz="quarter" idx="3"/>
          </p:nvPr>
        </p:nvSpPr>
        <p:spPr>
          <a:xfrm>
            <a:off x="4287092" y="1625439"/>
            <a:ext cx="4752528" cy="639762"/>
          </a:xfrm>
        </p:spPr>
        <p:txBody>
          <a:bodyPr>
            <a:normAutofit fontScale="92500" lnSpcReduction="20000"/>
          </a:bodyPr>
          <a:lstStyle/>
          <a:p>
            <a:pPr fontAlgn="base"/>
            <a:r>
              <a:rPr lang="cs-CZ" dirty="0"/>
              <a:t>	                                                            	</a:t>
            </a:r>
            <a:r>
              <a:rPr lang="cs-CZ" dirty="0" err="1"/>
              <a:t>Ruhmkorffův</a:t>
            </a:r>
            <a:r>
              <a:rPr lang="cs-CZ" dirty="0"/>
              <a:t> induktor</a:t>
            </a:r>
          </a:p>
          <a:p>
            <a:endParaRPr lang="cs-CZ" dirty="0"/>
          </a:p>
        </p:txBody>
      </p:sp>
      <p:pic>
        <p:nvPicPr>
          <p:cNvPr id="14" name="Zástupný obsah 13">
            <a:extLst>
              <a:ext uri="{FF2B5EF4-FFF2-40B4-BE49-F238E27FC236}">
                <a16:creationId xmlns:a16="http://schemas.microsoft.com/office/drawing/2014/main" xmlns="" id="{BAEBB0EA-0445-4208-9708-8E318E5A788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851921" y="2780928"/>
            <a:ext cx="5241546" cy="2950990"/>
          </a:xfrm>
        </p:spPr>
      </p:pic>
    </p:spTree>
    <p:extLst>
      <p:ext uri="{BB962C8B-B14F-4D97-AF65-F5344CB8AC3E}">
        <p14:creationId xmlns:p14="http://schemas.microsoft.com/office/powerpoint/2010/main" val="413942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ZŠ Březnice     100.000,- Kč</a:t>
            </a:r>
            <a:endParaRPr lang="cs-CZ" dirty="0"/>
          </a:p>
        </p:txBody>
      </p:sp>
      <p:sp>
        <p:nvSpPr>
          <p:cNvPr id="3" name="Zástupný symbol pro text 2"/>
          <p:cNvSpPr>
            <a:spLocks noGrp="1"/>
          </p:cNvSpPr>
          <p:nvPr>
            <p:ph type="body" idx="1"/>
          </p:nvPr>
        </p:nvSpPr>
        <p:spPr/>
        <p:txBody>
          <a:bodyPr>
            <a:normAutofit fontScale="92500" lnSpcReduction="20000"/>
          </a:bodyPr>
          <a:lstStyle/>
          <a:p>
            <a:r>
              <a:rPr lang="cs-CZ" dirty="0"/>
              <a:t>Vybavení pro technické vzdělávání</a:t>
            </a:r>
          </a:p>
        </p:txBody>
      </p:sp>
      <p:sp>
        <p:nvSpPr>
          <p:cNvPr id="4" name="Zástupný symbol pro obsah 3"/>
          <p:cNvSpPr>
            <a:spLocks noGrp="1"/>
          </p:cNvSpPr>
          <p:nvPr>
            <p:ph sz="half" idx="2"/>
          </p:nvPr>
        </p:nvSpPr>
        <p:spPr>
          <a:xfrm>
            <a:off x="457200" y="2492895"/>
            <a:ext cx="2962672" cy="3951288"/>
          </a:xfrm>
        </p:spPr>
        <p:txBody>
          <a:bodyPr>
            <a:normAutofit fontScale="77500" lnSpcReduction="20000"/>
          </a:bodyPr>
          <a:lstStyle/>
          <a:p>
            <a:pPr marL="0" indent="0">
              <a:buNone/>
            </a:pPr>
            <a:r>
              <a:rPr lang="cs-CZ" dirty="0"/>
              <a:t>    </a:t>
            </a:r>
            <a:r>
              <a:rPr lang="cs-CZ" i="1" dirty="0"/>
              <a:t>Finanční dar byl použit na nákup pomůcek pro učebnu fyziky, která bude kompletně rekonstruována. Na pomůcky však nebylo možné dotaci strukturálních fondů čerpat. Nadační fond pro Březnici tak pomáhá řešit nedostatek financí na nákup moderního vybavení za účelem zkvalitnění výuky polytechnických oborů a podporu technického vzdělávání.</a:t>
            </a:r>
            <a:endParaRPr lang="cs-CZ" dirty="0"/>
          </a:p>
          <a:p>
            <a:pPr marL="0" indent="0">
              <a:buNone/>
            </a:pPr>
            <a:endParaRPr lang="cs-CZ" dirty="0"/>
          </a:p>
        </p:txBody>
      </p:sp>
      <p:sp>
        <p:nvSpPr>
          <p:cNvPr id="5" name="Zástupný symbol pro text 4"/>
          <p:cNvSpPr>
            <a:spLocks noGrp="1"/>
          </p:cNvSpPr>
          <p:nvPr>
            <p:ph type="body" sz="quarter" idx="3"/>
          </p:nvPr>
        </p:nvSpPr>
        <p:spPr/>
        <p:txBody>
          <a:bodyPr>
            <a:normAutofit/>
          </a:bodyPr>
          <a:lstStyle/>
          <a:p>
            <a:r>
              <a:rPr lang="cs-CZ" dirty="0"/>
              <a:t>	Model parního stroje</a:t>
            </a:r>
          </a:p>
          <a:p>
            <a:endParaRPr lang="cs-CZ" dirty="0"/>
          </a:p>
        </p:txBody>
      </p:sp>
      <p:pic>
        <p:nvPicPr>
          <p:cNvPr id="14" name="Zástupný obsah 13">
            <a:extLst>
              <a:ext uri="{FF2B5EF4-FFF2-40B4-BE49-F238E27FC236}">
                <a16:creationId xmlns:a16="http://schemas.microsoft.com/office/drawing/2014/main" xmlns="" id="{3861A7F9-907F-4389-9464-03A34CCF4D6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64089" y="1879918"/>
            <a:ext cx="3096344" cy="4818522"/>
          </a:xfrm>
        </p:spPr>
      </p:pic>
    </p:spTree>
    <p:extLst>
      <p:ext uri="{BB962C8B-B14F-4D97-AF65-F5344CB8AC3E}">
        <p14:creationId xmlns:p14="http://schemas.microsoft.com/office/powerpoint/2010/main" val="3523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Město Březnice - Galerie</a:t>
            </a:r>
          </a:p>
        </p:txBody>
      </p:sp>
      <p:sp>
        <p:nvSpPr>
          <p:cNvPr id="3" name="Zástupný symbol pro text 2"/>
          <p:cNvSpPr>
            <a:spLocks noGrp="1"/>
          </p:cNvSpPr>
          <p:nvPr>
            <p:ph type="body" idx="1"/>
          </p:nvPr>
        </p:nvSpPr>
        <p:spPr/>
        <p:txBody>
          <a:bodyPr/>
          <a:lstStyle/>
          <a:p>
            <a:r>
              <a:rPr lang="cs-CZ" dirty="0"/>
              <a:t>Galerie Ludvíka Kuby</a:t>
            </a:r>
          </a:p>
        </p:txBody>
      </p:sp>
      <p:sp>
        <p:nvSpPr>
          <p:cNvPr id="4" name="Zástupný symbol pro obsah 3"/>
          <p:cNvSpPr>
            <a:spLocks noGrp="1"/>
          </p:cNvSpPr>
          <p:nvPr>
            <p:ph sz="half" idx="2"/>
          </p:nvPr>
        </p:nvSpPr>
        <p:spPr>
          <a:xfrm>
            <a:off x="457200" y="2174875"/>
            <a:ext cx="3538736" cy="3951288"/>
          </a:xfrm>
        </p:spPr>
        <p:txBody>
          <a:bodyPr/>
          <a:lstStyle/>
          <a:p>
            <a:pPr marL="0" indent="0">
              <a:buNone/>
            </a:pPr>
            <a:endParaRPr lang="cs-CZ" dirty="0"/>
          </a:p>
          <a:p>
            <a:pPr marL="0" indent="0">
              <a:buNone/>
            </a:pPr>
            <a:r>
              <a:rPr lang="cs-CZ" dirty="0"/>
              <a:t>Autor: Martin Zet</a:t>
            </a:r>
          </a:p>
          <a:p>
            <a:pPr marL="0" indent="0">
              <a:buNone/>
            </a:pPr>
            <a:endParaRPr lang="cs-CZ" dirty="0"/>
          </a:p>
          <a:p>
            <a:pPr marL="0" indent="0">
              <a:buNone/>
            </a:pPr>
            <a:r>
              <a:rPr lang="cs-CZ" b="1" dirty="0"/>
              <a:t>POTRÉT LUDVÍKA KUBY</a:t>
            </a:r>
          </a:p>
          <a:p>
            <a:pPr marL="0" indent="0">
              <a:buNone/>
            </a:pPr>
            <a:r>
              <a:rPr lang="cs-CZ" dirty="0"/>
              <a:t>vychází z autoportrétů malíře</a:t>
            </a:r>
          </a:p>
          <a:p>
            <a:pPr marL="0" indent="0">
              <a:buNone/>
            </a:pPr>
            <a:r>
              <a:rPr lang="cs-CZ" dirty="0"/>
              <a:t>výška 60 cm</a:t>
            </a:r>
          </a:p>
          <a:p>
            <a:pPr marL="0" indent="0">
              <a:buNone/>
            </a:pPr>
            <a:r>
              <a:rPr lang="cs-CZ" dirty="0"/>
              <a:t>bronz 162 000,- Kč</a:t>
            </a:r>
          </a:p>
          <a:p>
            <a:pPr marL="0" indent="0">
              <a:buNone/>
            </a:pPr>
            <a:endParaRPr lang="cs-CZ" dirty="0"/>
          </a:p>
        </p:txBody>
      </p:sp>
      <p:sp>
        <p:nvSpPr>
          <p:cNvPr id="5" name="Zástupný symbol pro text 4"/>
          <p:cNvSpPr>
            <a:spLocks noGrp="1"/>
          </p:cNvSpPr>
          <p:nvPr>
            <p:ph type="body" sz="quarter" idx="3"/>
          </p:nvPr>
        </p:nvSpPr>
        <p:spPr/>
        <p:txBody>
          <a:bodyPr/>
          <a:lstStyle/>
          <a:p>
            <a:pPr algn="ctr"/>
            <a:r>
              <a:rPr lang="cs-CZ" dirty="0"/>
              <a:t>BUSTA LUDVÍKA KUBY</a:t>
            </a:r>
          </a:p>
        </p:txBody>
      </p:sp>
      <p:pic>
        <p:nvPicPr>
          <p:cNvPr id="9" name="obrázek 3" descr="K:\Ludvík Kuba\vybrané\P1190619cut.jpg">
            <a:extLst>
              <a:ext uri="{FF2B5EF4-FFF2-40B4-BE49-F238E27FC236}">
                <a16:creationId xmlns:a16="http://schemas.microsoft.com/office/drawing/2014/main" xmlns="" id="{8690958C-FC50-43E9-827B-825BB10AFD3F}"/>
              </a:ext>
            </a:extLst>
          </p:cNvPr>
          <p:cNvPicPr>
            <a:picLocks noGrp="1"/>
          </p:cNvPicPr>
          <p:nvPr>
            <p:ph sz="quarter" idx="4"/>
          </p:nvPr>
        </p:nvPicPr>
        <p:blipFill>
          <a:blip r:embed="rId2" cstate="print"/>
          <a:srcRect/>
          <a:stretch>
            <a:fillRect/>
          </a:stretch>
        </p:blipFill>
        <p:spPr bwMode="auto">
          <a:xfrm>
            <a:off x="5133315" y="2174874"/>
            <a:ext cx="3553485" cy="4408487"/>
          </a:xfrm>
          <a:prstGeom prst="rect">
            <a:avLst/>
          </a:prstGeom>
          <a:noFill/>
          <a:ln w="9525">
            <a:noFill/>
            <a:miter lim="800000"/>
            <a:headEnd/>
            <a:tailEnd/>
          </a:ln>
        </p:spPr>
      </p:pic>
    </p:spTree>
    <p:extLst>
      <p:ext uri="{BB962C8B-B14F-4D97-AF65-F5344CB8AC3E}">
        <p14:creationId xmlns:p14="http://schemas.microsoft.com/office/powerpoint/2010/main" val="299426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5C90393-76AC-4B77-80C4-17DC5C4EDD34}"/>
              </a:ext>
            </a:extLst>
          </p:cNvPr>
          <p:cNvSpPr>
            <a:spLocks noGrp="1"/>
          </p:cNvSpPr>
          <p:nvPr>
            <p:ph type="title"/>
          </p:nvPr>
        </p:nvSpPr>
        <p:spPr/>
        <p:txBody>
          <a:bodyPr/>
          <a:lstStyle/>
          <a:p>
            <a:r>
              <a:rPr lang="cs-CZ" b="1" dirty="0"/>
              <a:t>Město Březnice busta L. Kuby</a:t>
            </a:r>
            <a:endParaRPr lang="cs-CZ" dirty="0"/>
          </a:p>
        </p:txBody>
      </p:sp>
      <p:sp>
        <p:nvSpPr>
          <p:cNvPr id="3" name="Zástupný obsah 2">
            <a:extLst>
              <a:ext uri="{FF2B5EF4-FFF2-40B4-BE49-F238E27FC236}">
                <a16:creationId xmlns:a16="http://schemas.microsoft.com/office/drawing/2014/main" xmlns="" id="{BBF32F75-9C86-4A4A-BABC-84BE1FBAB5CB}"/>
              </a:ext>
            </a:extLst>
          </p:cNvPr>
          <p:cNvSpPr>
            <a:spLocks noGrp="1"/>
          </p:cNvSpPr>
          <p:nvPr>
            <p:ph idx="1"/>
          </p:nvPr>
        </p:nvSpPr>
        <p:spPr/>
        <p:txBody>
          <a:bodyPr>
            <a:normAutofit fontScale="70000" lnSpcReduction="20000"/>
          </a:bodyPr>
          <a:lstStyle/>
          <a:p>
            <a:pPr marL="0" indent="0">
              <a:buNone/>
            </a:pPr>
            <a:r>
              <a:rPr lang="cs-CZ" b="1" dirty="0"/>
              <a:t>akad. sochař Martin Zet, Libušín </a:t>
            </a:r>
          </a:p>
          <a:p>
            <a:pPr marL="0" indent="0">
              <a:buNone/>
            </a:pPr>
            <a:endParaRPr lang="cs-CZ" dirty="0"/>
          </a:p>
          <a:p>
            <a:pPr marL="0" indent="0">
              <a:buNone/>
            </a:pPr>
            <a:r>
              <a:rPr lang="cs-CZ" b="1" dirty="0"/>
              <a:t>Zastoupení ve významných domácích sbírkách </a:t>
            </a:r>
          </a:p>
          <a:p>
            <a:pPr marL="0" indent="0">
              <a:buNone/>
            </a:pPr>
            <a:r>
              <a:rPr lang="cs-CZ" dirty="0"/>
              <a:t>Národní galerie, Praha Ministerstvo kultury, Praha Rabasova galerie, Rakovník Muzeum a galerie, Uherské Hradiště Nadace pro současné umění, Praha Galerie Klatovy/Klenová </a:t>
            </a:r>
          </a:p>
          <a:p>
            <a:pPr marL="0" indent="0">
              <a:buNone/>
            </a:pPr>
            <a:endParaRPr lang="cs-CZ" dirty="0"/>
          </a:p>
          <a:p>
            <a:pPr marL="0" indent="0">
              <a:buNone/>
            </a:pPr>
            <a:r>
              <a:rPr lang="cs-CZ" b="1" dirty="0"/>
              <a:t>Realizace, díla ve veřejném prostoru </a:t>
            </a:r>
          </a:p>
          <a:p>
            <a:pPr marL="0" indent="0">
              <a:buNone/>
            </a:pPr>
            <a:r>
              <a:rPr lang="cs-CZ" dirty="0"/>
              <a:t>Kašna, stanice metra Skalka, 3,3x 3,3 x 1,2 m, žula, nerez, 1989 spolupráce Ing. Arch. Alena Martínková Očistné cvičení, 1987- 2010, stanice metra Stodůlky, mramor, železo, 615 cm, spolupráce: Ing. Arch. Josef David (1989-1994) Ing. Arch. Alena Martínková (2008-2010) Mensa, </a:t>
            </a:r>
            <a:r>
              <a:rPr lang="cs-CZ" dirty="0" err="1"/>
              <a:t>Sedilie</a:t>
            </a:r>
            <a:r>
              <a:rPr lang="cs-CZ" dirty="0"/>
              <a:t>, Ambon (opuka), 2000,  kostel Nanebevzetí Panny Marie, Kladno  Pamětní deska Andriji </a:t>
            </a:r>
            <a:r>
              <a:rPr lang="cs-CZ" dirty="0" err="1"/>
              <a:t>Mohorovičiče</a:t>
            </a:r>
            <a:r>
              <a:rPr lang="cs-CZ" dirty="0"/>
              <a:t>, Klementinum, Praha </a:t>
            </a:r>
          </a:p>
          <a:p>
            <a:endParaRPr lang="cs-CZ" dirty="0"/>
          </a:p>
        </p:txBody>
      </p:sp>
    </p:spTree>
    <p:extLst>
      <p:ext uri="{BB962C8B-B14F-4D97-AF65-F5344CB8AC3E}">
        <p14:creationId xmlns:p14="http://schemas.microsoft.com/office/powerpoint/2010/main" val="80763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Město Březnice - Muzeum</a:t>
            </a:r>
          </a:p>
        </p:txBody>
      </p:sp>
      <p:sp>
        <p:nvSpPr>
          <p:cNvPr id="3" name="Zástupný symbol pro text 2"/>
          <p:cNvSpPr>
            <a:spLocks noGrp="1"/>
          </p:cNvSpPr>
          <p:nvPr>
            <p:ph type="body" idx="1"/>
          </p:nvPr>
        </p:nvSpPr>
        <p:spPr/>
        <p:txBody>
          <a:bodyPr/>
          <a:lstStyle/>
          <a:p>
            <a:r>
              <a:rPr lang="cs-CZ" dirty="0"/>
              <a:t>Městské muzeum</a:t>
            </a:r>
          </a:p>
        </p:txBody>
      </p:sp>
      <p:sp>
        <p:nvSpPr>
          <p:cNvPr id="4" name="Zástupný symbol pro obsah 3"/>
          <p:cNvSpPr>
            <a:spLocks noGrp="1"/>
          </p:cNvSpPr>
          <p:nvPr>
            <p:ph sz="half" idx="2"/>
          </p:nvPr>
        </p:nvSpPr>
        <p:spPr>
          <a:xfrm>
            <a:off x="457200" y="2174875"/>
            <a:ext cx="3538736" cy="3951288"/>
          </a:xfrm>
        </p:spPr>
        <p:txBody>
          <a:bodyPr/>
          <a:lstStyle/>
          <a:p>
            <a:pPr marL="0" indent="0">
              <a:buNone/>
            </a:pPr>
            <a:endParaRPr lang="cs-CZ" b="1" dirty="0"/>
          </a:p>
          <a:p>
            <a:pPr marL="0" indent="0">
              <a:buNone/>
            </a:pPr>
            <a:r>
              <a:rPr lang="cs-CZ" b="1" dirty="0"/>
              <a:t>Obraz sv. Víta</a:t>
            </a:r>
          </a:p>
          <a:p>
            <a:pPr marL="0" indent="0">
              <a:buNone/>
            </a:pPr>
            <a:r>
              <a:rPr lang="cs-CZ" dirty="0"/>
              <a:t>„Jedná se o velmi kvalitní malbu provedenou barokní technikou oleje na plátno kolem roku 1700.“</a:t>
            </a:r>
          </a:p>
          <a:p>
            <a:pPr marL="0" indent="0">
              <a:buNone/>
            </a:pPr>
            <a:r>
              <a:rPr lang="cs-CZ" dirty="0"/>
              <a:t>Restaurátorské práce, materiál, rest. Zpráva</a:t>
            </a:r>
          </a:p>
          <a:p>
            <a:pPr marL="0" indent="0">
              <a:buNone/>
            </a:pPr>
            <a:r>
              <a:rPr lang="cs-CZ" dirty="0"/>
              <a:t>125 000,- Kč</a:t>
            </a:r>
          </a:p>
          <a:p>
            <a:pPr marL="0" indent="0">
              <a:buNone/>
            </a:pPr>
            <a:endParaRPr lang="cs-CZ" dirty="0"/>
          </a:p>
        </p:txBody>
      </p:sp>
      <p:sp>
        <p:nvSpPr>
          <p:cNvPr id="5" name="Zástupný symbol pro text 4"/>
          <p:cNvSpPr>
            <a:spLocks noGrp="1"/>
          </p:cNvSpPr>
          <p:nvPr>
            <p:ph type="body" sz="quarter" idx="3"/>
          </p:nvPr>
        </p:nvSpPr>
        <p:spPr/>
        <p:txBody>
          <a:bodyPr/>
          <a:lstStyle/>
          <a:p>
            <a:pPr algn="ctr"/>
            <a:r>
              <a:rPr lang="cs-CZ" dirty="0"/>
              <a:t>     PATRON MĚSTA BŘEZNICE</a:t>
            </a:r>
          </a:p>
        </p:txBody>
      </p:sp>
      <p:pic>
        <p:nvPicPr>
          <p:cNvPr id="10" name="Zástupný obsah 9">
            <a:extLst>
              <a:ext uri="{FF2B5EF4-FFF2-40B4-BE49-F238E27FC236}">
                <a16:creationId xmlns:a16="http://schemas.microsoft.com/office/drawing/2014/main" xmlns="" id="{73B0E8B0-56FE-4894-9CBD-1D7C5C8AC1B8}"/>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95850" y="2174874"/>
            <a:ext cx="3236590" cy="4667197"/>
          </a:xfrm>
        </p:spPr>
      </p:pic>
    </p:spTree>
    <p:extLst>
      <p:ext uri="{BB962C8B-B14F-4D97-AF65-F5344CB8AC3E}">
        <p14:creationId xmlns:p14="http://schemas.microsoft.com/office/powerpoint/2010/main" val="17940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DB35A0-95CA-4459-BC00-0905CD65085C}"/>
              </a:ext>
            </a:extLst>
          </p:cNvPr>
          <p:cNvSpPr>
            <a:spLocks noGrp="1"/>
          </p:cNvSpPr>
          <p:nvPr>
            <p:ph type="title"/>
          </p:nvPr>
        </p:nvSpPr>
        <p:spPr/>
        <p:txBody>
          <a:bodyPr>
            <a:normAutofit fontScale="90000"/>
          </a:bodyPr>
          <a:lstStyle/>
          <a:p>
            <a:r>
              <a:rPr lang="cs-CZ" b="1" dirty="0"/>
              <a:t>Sbor dobrovolných hasičů  15.000,- Kč</a:t>
            </a:r>
            <a:endParaRPr lang="cs-CZ" dirty="0"/>
          </a:p>
        </p:txBody>
      </p:sp>
      <p:sp>
        <p:nvSpPr>
          <p:cNvPr id="3" name="Zástupný symbol pro text 2">
            <a:extLst>
              <a:ext uri="{FF2B5EF4-FFF2-40B4-BE49-F238E27FC236}">
                <a16:creationId xmlns:a16="http://schemas.microsoft.com/office/drawing/2014/main" xmlns="" id="{FE7E9177-7F19-483E-A658-C264751A2539}"/>
              </a:ext>
            </a:extLst>
          </p:cNvPr>
          <p:cNvSpPr>
            <a:spLocks noGrp="1"/>
          </p:cNvSpPr>
          <p:nvPr>
            <p:ph type="body" idx="1"/>
          </p:nvPr>
        </p:nvSpPr>
        <p:spPr/>
        <p:txBody>
          <a:bodyPr>
            <a:normAutofit/>
          </a:bodyPr>
          <a:lstStyle/>
          <a:p>
            <a:pPr algn="ctr"/>
            <a:r>
              <a:rPr lang="cs-CZ" dirty="0"/>
              <a:t>Oslavy v Březnici</a:t>
            </a:r>
          </a:p>
        </p:txBody>
      </p:sp>
      <p:sp>
        <p:nvSpPr>
          <p:cNvPr id="5" name="Zástupný symbol pro text 4">
            <a:extLst>
              <a:ext uri="{FF2B5EF4-FFF2-40B4-BE49-F238E27FC236}">
                <a16:creationId xmlns:a16="http://schemas.microsoft.com/office/drawing/2014/main" xmlns="" id="{B7C1B076-525E-4889-82CD-7F89BF54BE77}"/>
              </a:ext>
            </a:extLst>
          </p:cNvPr>
          <p:cNvSpPr>
            <a:spLocks noGrp="1"/>
          </p:cNvSpPr>
          <p:nvPr>
            <p:ph type="body" sz="quarter" idx="3"/>
          </p:nvPr>
        </p:nvSpPr>
        <p:spPr/>
        <p:txBody>
          <a:bodyPr>
            <a:normAutofit/>
          </a:bodyPr>
          <a:lstStyle/>
          <a:p>
            <a:pPr algn="ctr"/>
            <a:r>
              <a:rPr lang="cs-CZ" dirty="0"/>
              <a:t>140. VÝROČÍ ZALOŽENÍ SBORU</a:t>
            </a:r>
          </a:p>
        </p:txBody>
      </p:sp>
      <p:sp>
        <p:nvSpPr>
          <p:cNvPr id="6" name="Zástupný obsah 5">
            <a:extLst>
              <a:ext uri="{FF2B5EF4-FFF2-40B4-BE49-F238E27FC236}">
                <a16:creationId xmlns:a16="http://schemas.microsoft.com/office/drawing/2014/main" xmlns="" id="{7D723A02-225F-42B6-AFD0-C5F0C2224BBE}"/>
              </a:ext>
            </a:extLst>
          </p:cNvPr>
          <p:cNvSpPr>
            <a:spLocks noGrp="1"/>
          </p:cNvSpPr>
          <p:nvPr>
            <p:ph sz="half" idx="2"/>
          </p:nvPr>
        </p:nvSpPr>
        <p:spPr/>
        <p:txBody>
          <a:bodyPr/>
          <a:lstStyle/>
          <a:p>
            <a:pPr marL="0" indent="0">
              <a:buNone/>
            </a:pPr>
            <a:endParaRPr lang="cs-CZ" dirty="0"/>
          </a:p>
          <a:p>
            <a:pPr marL="0" indent="0">
              <a:buNone/>
            </a:pPr>
            <a:r>
              <a:rPr lang="cs-CZ" dirty="0"/>
              <a:t>14.9.2019 se uskuteční oslavy založení Sboru.</a:t>
            </a:r>
          </a:p>
          <a:p>
            <a:pPr marL="0" indent="0">
              <a:buNone/>
            </a:pPr>
            <a:r>
              <a:rPr lang="cs-CZ" dirty="0"/>
              <a:t>Částka bude využita na tisk výročních brožur, dekorování praporů, organizaci slavnostní schůze.</a:t>
            </a:r>
          </a:p>
        </p:txBody>
      </p:sp>
      <p:pic>
        <p:nvPicPr>
          <p:cNvPr id="2050" name="Picture 2" descr="https://okrsek-c-8-breznice9.webnode.cz/_files/200000054-8827a89213/Breznice.jpg">
            <a:extLst>
              <a:ext uri="{FF2B5EF4-FFF2-40B4-BE49-F238E27FC236}">
                <a16:creationId xmlns:a16="http://schemas.microsoft.com/office/drawing/2014/main" xmlns="" id="{E3179E20-6649-49AF-B719-B0F05999131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2882030" y="4553817"/>
            <a:ext cx="6261970" cy="221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37634"/>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505</Words>
  <Application>Microsoft Office PowerPoint</Application>
  <PresentationFormat>Skærmshow (4:3)</PresentationFormat>
  <Paragraphs>95</Paragraphs>
  <Slides>20</Slides>
  <Notes>0</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20</vt:i4>
      </vt:variant>
    </vt:vector>
  </HeadingPairs>
  <TitlesOfParts>
    <vt:vector size="22" baseType="lpstr">
      <vt:lpstr>Motiv sady Office</vt:lpstr>
      <vt:lpstr>Acrobat Document</vt:lpstr>
      <vt:lpstr>Prezentace projektů  Nadačního fondu pro Březnici rok 2019 </vt:lpstr>
      <vt:lpstr>Pečovatelská služba 25.000,- Kč</vt:lpstr>
      <vt:lpstr>Pro naše seniory 25.000,- Kč</vt:lpstr>
      <vt:lpstr>ZŠ Březnice     100.000,- Kč</vt:lpstr>
      <vt:lpstr>ZŠ Březnice     100.000,- Kč</vt:lpstr>
      <vt:lpstr>Město Březnice - Galerie</vt:lpstr>
      <vt:lpstr>Město Březnice busta L. Kuby</vt:lpstr>
      <vt:lpstr>Město Březnice - Muzeum</vt:lpstr>
      <vt:lpstr>Sbor dobrovolných hasičů  15.000,- Kč</vt:lpstr>
      <vt:lpstr>Kulturní Gang Březnice  15.000,- Kč </vt:lpstr>
      <vt:lpstr>Kulturní Gang Březnice 15.000,- Kč </vt:lpstr>
      <vt:lpstr>Kulturní Gang Březnice 15.000,- Kč </vt:lpstr>
      <vt:lpstr>SK Březnice 15.000,- Kč </vt:lpstr>
      <vt:lpstr>SK Březnice 15.000,- Kč </vt:lpstr>
      <vt:lpstr>RC Pampeliška 15.000,- Kč</vt:lpstr>
      <vt:lpstr>Letní zámecký bál dar 25.000,- Kč</vt:lpstr>
      <vt:lpstr>Švédský most</vt:lpstr>
      <vt:lpstr>Švédský most Dobrá Voda</vt:lpstr>
      <vt:lpstr>Švédský most Dobrá Voda</vt:lpstr>
      <vt:lpstr>Děkujeme všem dárcům, kteří podporují Březnici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Nadačního fondu pro Březnici</dc:title>
  <dc:creator>User</dc:creator>
  <cp:lastModifiedBy>Thomas Thorshauge</cp:lastModifiedBy>
  <cp:revision>149</cp:revision>
  <dcterms:created xsi:type="dcterms:W3CDTF">2014-02-27T18:24:57Z</dcterms:created>
  <dcterms:modified xsi:type="dcterms:W3CDTF">2021-04-26T16:01:44Z</dcterms:modified>
</cp:coreProperties>
</file>