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36" r:id="rId4"/>
    <p:sldId id="326" r:id="rId5"/>
    <p:sldId id="319" r:id="rId6"/>
    <p:sldId id="323" r:id="rId7"/>
    <p:sldId id="329" r:id="rId8"/>
    <p:sldId id="335" r:id="rId9"/>
    <p:sldId id="327" r:id="rId10"/>
    <p:sldId id="334" r:id="rId11"/>
    <p:sldId id="328" r:id="rId12"/>
    <p:sldId id="333" r:id="rId13"/>
    <p:sldId id="299" r:id="rId14"/>
    <p:sldId id="316" r:id="rId15"/>
    <p:sldId id="332" r:id="rId16"/>
    <p:sldId id="330" r:id="rId17"/>
    <p:sldId id="337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81" d="100"/>
          <a:sy n="81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800" b="1" dirty="0"/>
              <a:t>Prezentace projektů </a:t>
            </a:r>
            <a:br>
              <a:rPr lang="cs-CZ" sz="4800" b="1" dirty="0"/>
            </a:br>
            <a:r>
              <a:rPr lang="cs-CZ" sz="4800" b="1" dirty="0"/>
              <a:t>Nadačního fondu pro Březnici</a:t>
            </a:r>
            <a:br>
              <a:rPr lang="cs-CZ" sz="4800" b="1" dirty="0"/>
            </a:br>
            <a:r>
              <a:rPr lang="da-DK" sz="4800" b="1" dirty="0" smtClean="0"/>
              <a:t>rok 2018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581127"/>
            <a:ext cx="6400800" cy="154503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475552"/>
              </p:ext>
            </p:extLst>
          </p:nvPr>
        </p:nvGraphicFramePr>
        <p:xfrm>
          <a:off x="3131840" y="4401106"/>
          <a:ext cx="2880320" cy="19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Acrobat Document" r:id="rId3" imgW="6095629" imgH="4572000" progId="AcroExch.Document.DC">
                  <p:embed/>
                </p:oleObj>
              </mc:Choice>
              <mc:Fallback>
                <p:oleObj name="Acrobat Document" r:id="rId3" imgW="6095629" imgH="45720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4401106"/>
                        <a:ext cx="2880320" cy="19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DB35A0-95CA-4459-BC00-0905CD65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Sbor dobrovolných hasičů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FE7E9177-7F19-483E-A658-C264751A2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V akci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1A0CF776-A7E9-49FF-8B8C-DEE8047DFB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0102"/>
            <a:ext cx="4040188" cy="2680833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B7C1B076-525E-4889-82CD-7F89BF54B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Výstroj a vybavení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DD6117E8-9737-4B63-8D47-211B1ED087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9576"/>
            <a:ext cx="4041775" cy="2681886"/>
          </a:xfrm>
        </p:spPr>
      </p:pic>
    </p:spTree>
    <p:extLst>
      <p:ext uri="{BB962C8B-B14F-4D97-AF65-F5344CB8AC3E}">
        <p14:creationId xmlns:p14="http://schemas.microsoft.com/office/powerpoint/2010/main" val="3734837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/>
              <a:t>KULTURNÍ GANG BŘEZNICE 15.000,-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/>
          </a:bodyPr>
          <a:lstStyle/>
          <a:p>
            <a:r>
              <a:rPr lang="cs-CZ" dirty="0"/>
              <a:t>      </a:t>
            </a:r>
            <a:r>
              <a:rPr lang="cs-CZ" sz="3100" dirty="0"/>
              <a:t> 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552" y="1417638"/>
            <a:ext cx="8352928" cy="922932"/>
          </a:xfrm>
        </p:spPr>
        <p:txBody>
          <a:bodyPr>
            <a:normAutofit/>
          </a:bodyPr>
          <a:lstStyle/>
          <a:p>
            <a:pPr algn="ctr"/>
            <a:r>
              <a:rPr lang="cs-CZ" dirty="0" err="1"/>
              <a:t>Neckiáda</a:t>
            </a:r>
            <a:r>
              <a:rPr lang="cs-CZ" dirty="0"/>
              <a:t>, </a:t>
            </a:r>
            <a:r>
              <a:rPr lang="cs-CZ" dirty="0" err="1"/>
              <a:t>Rockfest</a:t>
            </a:r>
            <a:r>
              <a:rPr lang="cs-CZ" dirty="0"/>
              <a:t>, </a:t>
            </a:r>
            <a:r>
              <a:rPr lang="cs-CZ" dirty="0" err="1"/>
              <a:t>Punkovice</a:t>
            </a:r>
            <a:r>
              <a:rPr lang="cs-CZ" dirty="0"/>
              <a:t>, Rodinné akce, Kola, Soutěže</a:t>
            </a:r>
          </a:p>
          <a:p>
            <a:pPr algn="ctr"/>
            <a:endParaRPr lang="cs-CZ" sz="1200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F4CA42C0-14BF-40BF-AE94-4A351CC52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04126"/>
            <a:ext cx="4245868" cy="2929130"/>
          </a:xfrm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xmlns="" id="{0D34A985-48DD-439B-AB4C-A5AEC6DC130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3786"/>
            <a:ext cx="4245868" cy="2929129"/>
          </a:xfrm>
        </p:spPr>
      </p:pic>
    </p:spTree>
    <p:extLst>
      <p:ext uri="{BB962C8B-B14F-4D97-AF65-F5344CB8AC3E}">
        <p14:creationId xmlns:p14="http://schemas.microsoft.com/office/powerpoint/2010/main" val="296100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8BCE24-02F0-4A85-9D77-13F0734A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Neckiáda</a:t>
            </a:r>
            <a:r>
              <a:rPr lang="cs-CZ" dirty="0"/>
              <a:t>, </a:t>
            </a:r>
            <a:r>
              <a:rPr lang="cs-CZ" dirty="0" err="1"/>
              <a:t>Rockfest</a:t>
            </a:r>
            <a:r>
              <a:rPr lang="cs-CZ" dirty="0"/>
              <a:t>, </a:t>
            </a:r>
            <a:r>
              <a:rPr lang="cs-CZ" dirty="0" err="1"/>
              <a:t>Punkovice</a:t>
            </a:r>
            <a:r>
              <a:rPr lang="cs-CZ" dirty="0"/>
              <a:t>, Rodinné akce, Kola, Soutěže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777A7AF-E275-4953-8A8D-2C3381297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Exotická kuchyně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3DEB5AD8-29A0-4744-812B-8E2A49DDD0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44A183F9-085A-406E-B13D-61599DC63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Sklep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39F61310-8C0F-4F4B-A757-1FDC123A588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90285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Letní zámecký bál 8-2017 </a:t>
            </a:r>
            <a:br>
              <a:rPr lang="cs-CZ" b="1" dirty="0"/>
            </a:br>
            <a:r>
              <a:rPr lang="cs-CZ" b="1" dirty="0"/>
              <a:t>na březnickém zámku     25.000,- Kč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xmlns="" id="{6B011C46-628F-4AF8-ADFC-AE511D246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145" y="1600200"/>
            <a:ext cx="317571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 Březnice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     Žádost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i="1" dirty="0"/>
              <a:t>	</a:t>
            </a:r>
            <a:r>
              <a:rPr lang="cs-CZ" sz="2800" dirty="0"/>
              <a:t>D</a:t>
            </a:r>
            <a:r>
              <a:rPr lang="cs-CZ" dirty="0"/>
              <a:t>řevěné lavičky, které by byly  umístěny v dětském koutku na stadionu v Březnici.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Dřevěné lavičky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FEB57F49-DB55-48A7-B343-1D6104C4D1A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250304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BD05B7-D788-4301-AFB0-17B0F445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Úprava pietního místa pro padlé březnické občany za I. svět. války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8F5871E-D8AC-4BD9-83B4-8AAEEA31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41759"/>
          </a:xfrm>
        </p:spPr>
        <p:txBody>
          <a:bodyPr>
            <a:normAutofit fontScale="32500" lnSpcReduction="20000"/>
          </a:bodyPr>
          <a:lstStyle/>
          <a:p>
            <a:endParaRPr lang="cs-CZ" i="1" dirty="0"/>
          </a:p>
          <a:p>
            <a:endParaRPr lang="cs-CZ" i="1" dirty="0"/>
          </a:p>
          <a:p>
            <a:r>
              <a:rPr lang="cs-CZ" sz="5200" i="1" dirty="0" err="1"/>
              <a:t>Pálffyovská</a:t>
            </a:r>
            <a:r>
              <a:rPr lang="cs-CZ" sz="5200" i="1" dirty="0"/>
              <a:t> hrobka na březnickém hřbitově</a:t>
            </a:r>
            <a:endParaRPr lang="cs-CZ" sz="5200" dirty="0"/>
          </a:p>
          <a:p>
            <a:endParaRPr lang="cs-CZ" dirty="0"/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95319334-35B3-4EBD-9430-2BBC321A5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1159"/>
            <a:ext cx="4402832" cy="2932097"/>
          </a:xfr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5F94AD9F-5E48-4940-B044-D9B9A18D46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72" y="2492895"/>
            <a:ext cx="2926080" cy="4090467"/>
          </a:xfrm>
        </p:spPr>
      </p:pic>
      <p:sp>
        <p:nvSpPr>
          <p:cNvPr id="13" name="Zástupný symbol pro text 2">
            <a:extLst>
              <a:ext uri="{FF2B5EF4-FFF2-40B4-BE49-F238E27FC236}">
                <a16:creationId xmlns:a16="http://schemas.microsoft.com/office/drawing/2014/main" xmlns="" id="{01A0C9E6-6CB2-4F75-BD48-58163EE6A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32500" lnSpcReduction="20000"/>
          </a:bodyPr>
          <a:lstStyle/>
          <a:p>
            <a:endParaRPr lang="cs-CZ" i="1" dirty="0"/>
          </a:p>
          <a:p>
            <a:endParaRPr lang="cs-CZ" i="1" dirty="0"/>
          </a:p>
          <a:p>
            <a:r>
              <a:rPr lang="cs-CZ" sz="5500" dirty="0"/>
              <a:t>                      Socha anděla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957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Opravy a obrazy pro poutní kapličky:     </a:t>
            </a:r>
            <a:br>
              <a:rPr lang="cs-CZ" b="1" dirty="0"/>
            </a:br>
            <a:r>
              <a:rPr lang="cs-CZ" b="1" dirty="0"/>
              <a:t>celková částka: cca 700.000,- Kč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Úspěšný projekt poutních kapliček se stal velkou radostí mnoha našich dárců i občanů celého regionu.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8" y="1600200"/>
            <a:ext cx="3554362" cy="5239826"/>
          </a:xfrm>
        </p:spPr>
      </p:pic>
    </p:spTree>
    <p:extLst>
      <p:ext uri="{BB962C8B-B14F-4D97-AF65-F5344CB8AC3E}">
        <p14:creationId xmlns:p14="http://schemas.microsoft.com/office/powerpoint/2010/main" val="2292902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Děkujeme všem dárcům, kteří podporují Březnici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" name="Zástupný symbol pro obsah 9" descr="Březni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8081" y="1856999"/>
            <a:ext cx="7448335" cy="4769393"/>
          </a:xfrm>
        </p:spPr>
      </p:pic>
    </p:spTree>
    <p:extLst>
      <p:ext uri="{BB962C8B-B14F-4D97-AF65-F5344CB8AC3E}">
        <p14:creationId xmlns:p14="http://schemas.microsoft.com/office/powerpoint/2010/main" val="91545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Pečovatelská služba 25.000,- Kč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 provozní potřeby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Kovová zamykatelná kartotéka, kancelářské zamykatelné skříně, digitální tonometr, 3 ks nástěnek, popisovací tabule, 10 kusů jídlonosičů v </a:t>
            </a:r>
            <a:r>
              <a:rPr lang="cs-CZ" dirty="0" err="1"/>
              <a:t>termoobalu</a:t>
            </a:r>
            <a:r>
              <a:rPr lang="cs-CZ" dirty="0"/>
              <a:t> </a:t>
            </a:r>
            <a:r>
              <a:rPr lang="cs-CZ" dirty="0" err="1"/>
              <a:t>profi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Jídlonosiče v </a:t>
            </a:r>
            <a:r>
              <a:rPr lang="cs-CZ" dirty="0" err="1"/>
              <a:t>termoobalu</a:t>
            </a:r>
            <a:r>
              <a:rPr lang="cs-CZ" dirty="0"/>
              <a:t> </a:t>
            </a:r>
            <a:r>
              <a:rPr lang="cs-CZ" dirty="0" err="1"/>
              <a:t>profi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240" y="2174875"/>
            <a:ext cx="3689344" cy="3951288"/>
          </a:xfrm>
        </p:spPr>
      </p:pic>
    </p:spTree>
    <p:extLst>
      <p:ext uri="{BB962C8B-B14F-4D97-AF65-F5344CB8AC3E}">
        <p14:creationId xmlns:p14="http://schemas.microsoft.com/office/powerpoint/2010/main" val="649761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06D308-59B4-43E9-BFEC-8630C8A1D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naše seniory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A0F2DA29-CBC5-4660-B208-F8B87E1FB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Digitální tonometr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CD2120A1-8BA7-4BDF-B661-2E98B3A21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Zamykatelná kartotéka</a:t>
            </a:r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xmlns="" id="{3E63309F-E7DA-4330-B8DE-95B49CC0007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85" y="2924943"/>
            <a:ext cx="2908323" cy="3146473"/>
          </a:xfrm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xmlns="" id="{339DECBF-BD20-466C-AC90-83C96273D1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" y="2372836"/>
            <a:ext cx="4473278" cy="3936484"/>
          </a:xfrm>
        </p:spPr>
      </p:pic>
    </p:spTree>
    <p:extLst>
      <p:ext uri="{BB962C8B-B14F-4D97-AF65-F5344CB8AC3E}">
        <p14:creationId xmlns:p14="http://schemas.microsoft.com/office/powerpoint/2010/main" val="350756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2017     100.000,- Kč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Realizováno: Vybavení tříd prvního stupně v základní škole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Vybavení tříd prvního stupně a tím zvýšení účelnosti a estetiky školního prostředí.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	Spokojení žáci</a:t>
            </a:r>
          </a:p>
          <a:p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5FBBAC49-0128-401B-A9C5-C3309ABCA1B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634853"/>
            <a:ext cx="4618856" cy="3386435"/>
          </a:xfrm>
        </p:spPr>
      </p:pic>
    </p:spTree>
    <p:extLst>
      <p:ext uri="{BB962C8B-B14F-4D97-AF65-F5344CB8AC3E}">
        <p14:creationId xmlns:p14="http://schemas.microsoft.com/office/powerpoint/2010/main" val="413942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2018   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Plán 2018: Vybavení pro technické vzdělávání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2962672" cy="3951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ŽŠ Březnice letos žádá podporu v oblasti velmi aktuálního polytechnického vzdělávání. Konkrétně se jedná o nákup pomůcek pro výuku fyziky a badatelskou činnost na úrovni žáků druhého stupně. Škola by s pomocí fondu dokázala řešit nejen nevyhovující stav, ale zvýšit edukační zázemí pro názornost, praktikum i motivaci žáků v technickém vzdělávání.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dirty="0"/>
              <a:t>	Učebna fyziky</a:t>
            </a:r>
          </a:p>
          <a:p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F3BFE142-0B22-4DAF-ABB7-0D73980FE11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35238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ZŠ Březnice Projekt statečnosti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Podpora statečnosti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38736" cy="39512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Děti se učí rdousit hady, bojovat se lvi, potírat saně a </a:t>
            </a:r>
            <a:r>
              <a:rPr lang="cs-CZ"/>
              <a:t>jiné obludy.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 err="1"/>
              <a:t>Héraklés</a:t>
            </a:r>
            <a:endParaRPr lang="cs-CZ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72031D37-DFED-4E73-989F-10CE4005E0B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35898"/>
            <a:ext cx="4041775" cy="2829242"/>
          </a:xfrm>
        </p:spPr>
      </p:pic>
    </p:spTree>
    <p:extLst>
      <p:ext uri="{BB962C8B-B14F-4D97-AF65-F5344CB8AC3E}">
        <p14:creationId xmlns:p14="http://schemas.microsoft.com/office/powerpoint/2010/main" val="30868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Město Březnice 2018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Městské muzeum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538736" cy="395128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Podpora restaurování ornátů uložených v městském Muzeu Březnice.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Ornáty 50.000,- Kč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5FCCB9D2-ABE4-4EE3-89E2-DC9F0572A26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99426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2FA790-0C56-4485-AA1D-F7777922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Městské muzeum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B16AB3E-AAC3-4BA0-98C7-C59AF520CA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Ornáty detail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xmlns="" id="{C291C47F-8B18-4AB2-B288-34C6F52AD8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1722F77D-525E-4D36-A84B-924B8F95A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Ornáty detail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xmlns="" id="{A400059C-41A0-4F10-83AF-6938352FA9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04313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436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Sbor dobrovolných hasičů 10.000,- Kč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/>
          </a:bodyPr>
          <a:lstStyle/>
          <a:p>
            <a:r>
              <a:rPr lang="cs-CZ" dirty="0"/>
              <a:t>      </a:t>
            </a:r>
            <a:r>
              <a:rPr lang="cs-CZ" sz="3100" dirty="0"/>
              <a:t>    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39552" y="1417638"/>
            <a:ext cx="8352928" cy="92293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„Svorná mysl, svorný duch, svornosti požehná bůh!“</a:t>
            </a:r>
          </a:p>
          <a:p>
            <a:pPr algn="ctr"/>
            <a:endParaRPr lang="cs-CZ" sz="12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SDH Březnice</a:t>
            </a:r>
          </a:p>
          <a:p>
            <a:pPr marL="0" indent="0">
              <a:buNone/>
            </a:pPr>
            <a:r>
              <a:rPr lang="cs-CZ" dirty="0"/>
              <a:t>Finanční podpora sportovního hasičského týmu.  </a:t>
            </a:r>
          </a:p>
          <a:p>
            <a:pPr marL="0" indent="0">
              <a:buNone/>
            </a:pPr>
            <a:r>
              <a:rPr lang="cs-CZ" dirty="0"/>
              <a:t>Ke svému úspěšnému působení potřebují družstva mnoho výstroje a vybavení. </a:t>
            </a:r>
          </a:p>
          <a:p>
            <a:pPr marL="0" indent="0">
              <a:buNone/>
            </a:pPr>
            <a:r>
              <a:rPr lang="cs-CZ" dirty="0"/>
              <a:t>Pořízení dresů, sady savic, popř. sady sportovních hadic.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xmlns="" id="{7935CDFB-0104-41B1-8A77-5E2ABAAF23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5618"/>
            <a:ext cx="4041775" cy="2689801"/>
          </a:xfrm>
        </p:spPr>
      </p:pic>
    </p:spTree>
    <p:extLst>
      <p:ext uri="{BB962C8B-B14F-4D97-AF65-F5344CB8AC3E}">
        <p14:creationId xmlns:p14="http://schemas.microsoft.com/office/powerpoint/2010/main" val="27788764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311</Words>
  <Application>Microsoft Office PowerPoint</Application>
  <PresentationFormat>Skærmshow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9" baseType="lpstr">
      <vt:lpstr>Motiv sady Office</vt:lpstr>
      <vt:lpstr>Acrobat Document</vt:lpstr>
      <vt:lpstr>Prezentace projektů  Nadačního fondu pro Březnici rok 2018 </vt:lpstr>
      <vt:lpstr>Pečovatelská služba 25.000,- Kč</vt:lpstr>
      <vt:lpstr>Pro naše seniory</vt:lpstr>
      <vt:lpstr>ZŠ Březnice 2017     100.000,- Kč</vt:lpstr>
      <vt:lpstr>ZŠ Březnice 2018    </vt:lpstr>
      <vt:lpstr>ZŠ Březnice Projekt statečnosti</vt:lpstr>
      <vt:lpstr>Město Březnice 2018</vt:lpstr>
      <vt:lpstr>Městské muzeum</vt:lpstr>
      <vt:lpstr>Sbor dobrovolných hasičů 10.000,- Kč </vt:lpstr>
      <vt:lpstr>Sbor dobrovolných hasičů</vt:lpstr>
      <vt:lpstr>KULTURNÍ GANG BŘEZNICE 15.000,- Kč </vt:lpstr>
      <vt:lpstr>Neckiáda, Rockfest, Punkovice, Rodinné akce, Kola, Soutěže </vt:lpstr>
      <vt:lpstr>Letní zámecký bál 8-2017  na březnickém zámku     25.000,- Kč</vt:lpstr>
      <vt:lpstr>SK Březnice </vt:lpstr>
      <vt:lpstr>Úprava pietního místa pro padlé březnické občany za I. svět. války</vt:lpstr>
      <vt:lpstr>Opravy a obrazy pro poutní kapličky:      celková částka: cca 700.000,- Kč</vt:lpstr>
      <vt:lpstr>Děkujeme všem dárcům, kteří podporují Březnici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Thomas Thorshauge</cp:lastModifiedBy>
  <cp:revision>119</cp:revision>
  <dcterms:created xsi:type="dcterms:W3CDTF">2014-02-27T18:24:57Z</dcterms:created>
  <dcterms:modified xsi:type="dcterms:W3CDTF">2021-04-26T16:02:39Z</dcterms:modified>
</cp:coreProperties>
</file>