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3" r:id="rId3"/>
    <p:sldId id="304" r:id="rId4"/>
    <p:sldId id="305" r:id="rId5"/>
    <p:sldId id="306" r:id="rId6"/>
    <p:sldId id="308" r:id="rId7"/>
    <p:sldId id="328" r:id="rId8"/>
    <p:sldId id="323" r:id="rId9"/>
    <p:sldId id="325" r:id="rId10"/>
    <p:sldId id="326" r:id="rId11"/>
    <p:sldId id="327" r:id="rId12"/>
    <p:sldId id="315" r:id="rId13"/>
    <p:sldId id="319" r:id="rId14"/>
    <p:sldId id="317" r:id="rId15"/>
    <p:sldId id="299" r:id="rId16"/>
    <p:sldId id="301" r:id="rId17"/>
    <p:sldId id="316" r:id="rId18"/>
    <p:sldId id="310" r:id="rId19"/>
    <p:sldId id="321" r:id="rId20"/>
    <p:sldId id="289" r:id="rId21"/>
    <p:sldId id="320" r:id="rId22"/>
    <p:sldId id="318" r:id="rId23"/>
    <p:sldId id="322" r:id="rId24"/>
    <p:sldId id="330" r:id="rId2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5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4005A-055F-4D2F-A870-01A96E21234B}" type="datetimeFigureOut">
              <a:rPr lang="cs-CZ" smtClean="0"/>
              <a:pPr/>
              <a:t>26.04.2021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27CB7-1575-44CF-AE24-EE311B8819A6}" type="slidenum">
              <a:rPr lang="cs-CZ" smtClean="0"/>
              <a:pPr/>
              <a:t>‹nr.›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4005A-055F-4D2F-A870-01A96E21234B}" type="datetimeFigureOut">
              <a:rPr lang="cs-CZ" smtClean="0"/>
              <a:pPr/>
              <a:t>26.04.2021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27CB7-1575-44CF-AE24-EE311B8819A6}" type="slidenum">
              <a:rPr lang="cs-CZ" smtClean="0"/>
              <a:pPr/>
              <a:t>‹nr.›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4005A-055F-4D2F-A870-01A96E21234B}" type="datetimeFigureOut">
              <a:rPr lang="cs-CZ" smtClean="0"/>
              <a:pPr/>
              <a:t>26.04.2021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27CB7-1575-44CF-AE24-EE311B8819A6}" type="slidenum">
              <a:rPr lang="cs-CZ" smtClean="0"/>
              <a:pPr/>
              <a:t>‹nr.›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4005A-055F-4D2F-A870-01A96E21234B}" type="datetimeFigureOut">
              <a:rPr lang="cs-CZ" smtClean="0"/>
              <a:pPr/>
              <a:t>26.04.2021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27CB7-1575-44CF-AE24-EE311B8819A6}" type="slidenum">
              <a:rPr lang="cs-CZ" smtClean="0"/>
              <a:pPr/>
              <a:t>‹nr.›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4005A-055F-4D2F-A870-01A96E21234B}" type="datetimeFigureOut">
              <a:rPr lang="cs-CZ" smtClean="0"/>
              <a:pPr/>
              <a:t>26.04.2021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27CB7-1575-44CF-AE24-EE311B8819A6}" type="slidenum">
              <a:rPr lang="cs-CZ" smtClean="0"/>
              <a:pPr/>
              <a:t>‹nr.›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4005A-055F-4D2F-A870-01A96E21234B}" type="datetimeFigureOut">
              <a:rPr lang="cs-CZ" smtClean="0"/>
              <a:pPr/>
              <a:t>26.04.2021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27CB7-1575-44CF-AE24-EE311B8819A6}" type="slidenum">
              <a:rPr lang="cs-CZ" smtClean="0"/>
              <a:pPr/>
              <a:t>‹nr.›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4005A-055F-4D2F-A870-01A96E21234B}" type="datetimeFigureOut">
              <a:rPr lang="cs-CZ" smtClean="0"/>
              <a:pPr/>
              <a:t>26.04.2021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27CB7-1575-44CF-AE24-EE311B8819A6}" type="slidenum">
              <a:rPr lang="cs-CZ" smtClean="0"/>
              <a:pPr/>
              <a:t>‹nr.›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4005A-055F-4D2F-A870-01A96E21234B}" type="datetimeFigureOut">
              <a:rPr lang="cs-CZ" smtClean="0"/>
              <a:pPr/>
              <a:t>26.04.2021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27CB7-1575-44CF-AE24-EE311B8819A6}" type="slidenum">
              <a:rPr lang="cs-CZ" smtClean="0"/>
              <a:pPr/>
              <a:t>‹nr.›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4005A-055F-4D2F-A870-01A96E21234B}" type="datetimeFigureOut">
              <a:rPr lang="cs-CZ" smtClean="0"/>
              <a:pPr/>
              <a:t>26.04.2021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27CB7-1575-44CF-AE24-EE311B8819A6}" type="slidenum">
              <a:rPr lang="cs-CZ" smtClean="0"/>
              <a:pPr/>
              <a:t>‹nr.›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4005A-055F-4D2F-A870-01A96E21234B}" type="datetimeFigureOut">
              <a:rPr lang="cs-CZ" smtClean="0"/>
              <a:pPr/>
              <a:t>26.04.2021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27CB7-1575-44CF-AE24-EE311B8819A6}" type="slidenum">
              <a:rPr lang="cs-CZ" smtClean="0"/>
              <a:pPr/>
              <a:t>‹nr.›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4005A-055F-4D2F-A870-01A96E21234B}" type="datetimeFigureOut">
              <a:rPr lang="cs-CZ" smtClean="0"/>
              <a:pPr/>
              <a:t>26.04.2021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27CB7-1575-44CF-AE24-EE311B8819A6}" type="slidenum">
              <a:rPr lang="cs-CZ" smtClean="0"/>
              <a:pPr/>
              <a:t>‹nr.›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34005A-055F-4D2F-A870-01A96E21234B}" type="datetimeFigureOut">
              <a:rPr lang="cs-CZ" smtClean="0"/>
              <a:pPr/>
              <a:t>26.04.2021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C27CB7-1575-44CF-AE24-EE311B8819A6}" type="slidenum">
              <a:rPr lang="cs-CZ" smtClean="0"/>
              <a:pPr/>
              <a:t>‹nr.›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55576" y="2132856"/>
            <a:ext cx="7772400" cy="1470025"/>
          </a:xfrm>
        </p:spPr>
        <p:txBody>
          <a:bodyPr>
            <a:noAutofit/>
          </a:bodyPr>
          <a:lstStyle/>
          <a:p>
            <a:r>
              <a:rPr lang="cs-CZ" sz="4800" b="1" dirty="0"/>
              <a:t>Prezentace projektů </a:t>
            </a:r>
            <a:br>
              <a:rPr lang="cs-CZ" sz="4800" b="1" dirty="0"/>
            </a:br>
            <a:r>
              <a:rPr lang="cs-CZ" sz="4800" b="1" dirty="0"/>
              <a:t>Nadačního fondu pro Březnici</a:t>
            </a:r>
            <a:br>
              <a:rPr lang="cs-CZ" sz="4800" b="1" dirty="0"/>
            </a:br>
            <a:r>
              <a:rPr lang="da-DK" sz="4800" b="1" dirty="0" smtClean="0"/>
              <a:t>rok </a:t>
            </a:r>
            <a:r>
              <a:rPr lang="da-DK" sz="4800" b="1" dirty="0" smtClean="0"/>
              <a:t>2017</a:t>
            </a:r>
            <a:endParaRPr lang="cs-CZ" sz="4800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4581127"/>
            <a:ext cx="6400800" cy="1545035"/>
          </a:xfrm>
        </p:spPr>
        <p:txBody>
          <a:bodyPr/>
          <a:lstStyle/>
          <a:p>
            <a:endParaRPr lang="cs-CZ" dirty="0"/>
          </a:p>
        </p:txBody>
      </p:sp>
      <p:graphicFrame>
        <p:nvGraphicFramePr>
          <p:cNvPr id="4" name="Zástupný symbol pro obsah 5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3475552"/>
              </p:ext>
            </p:extLst>
          </p:nvPr>
        </p:nvGraphicFramePr>
        <p:xfrm>
          <a:off x="3131840" y="4401106"/>
          <a:ext cx="2880320" cy="1905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8" name="Acrobat Document" r:id="rId3" imgW="6095629" imgH="4572000" progId="AcroExch.Document.DC">
                  <p:embed/>
                </p:oleObj>
              </mc:Choice>
              <mc:Fallback>
                <p:oleObj name="Acrobat Document" r:id="rId3" imgW="6095629" imgH="4572000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131840" y="4401106"/>
                        <a:ext cx="2880320" cy="1905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/>
              <a:t>Obrazy pro poutní kapličky 2017:     </a:t>
            </a:r>
            <a:br>
              <a:rPr lang="cs-CZ" b="1" dirty="0"/>
            </a:br>
            <a:r>
              <a:rPr lang="cs-CZ" b="1" dirty="0"/>
              <a:t>celková částka: 300.000,- Kč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cs-CZ" dirty="0"/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b="1" dirty="0"/>
              <a:t>        sv. Prokop</a:t>
            </a: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2393" y="1600200"/>
            <a:ext cx="3190214" cy="4525963"/>
          </a:xfrm>
        </p:spPr>
      </p:pic>
    </p:spTree>
    <p:extLst>
      <p:ext uri="{BB962C8B-B14F-4D97-AF65-F5344CB8AC3E}">
        <p14:creationId xmlns:p14="http://schemas.microsoft.com/office/powerpoint/2010/main" val="21589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/>
              <a:t>Obrazy pro poutní kapličky 2017:     </a:t>
            </a:r>
            <a:br>
              <a:rPr lang="cs-CZ" b="1" dirty="0"/>
            </a:br>
            <a:r>
              <a:rPr lang="cs-CZ" b="1" dirty="0"/>
              <a:t>dubové rámy: 50.000,- Kč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pPr marL="0" indent="0">
              <a:buNone/>
            </a:pPr>
            <a:r>
              <a:rPr lang="cs-CZ" b="1" dirty="0"/>
              <a:t>     sv. Jan Nepomucký</a:t>
            </a: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0772" y="1600200"/>
            <a:ext cx="3193455" cy="4525963"/>
          </a:xfrm>
        </p:spPr>
      </p:pic>
    </p:spTree>
    <p:extLst>
      <p:ext uri="{BB962C8B-B14F-4D97-AF65-F5344CB8AC3E}">
        <p14:creationId xmlns:p14="http://schemas.microsoft.com/office/powerpoint/2010/main" val="41520911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ZŠ Březnice 2016      30.000,- Kč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     Družina ZŠ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cs-CZ" dirty="0"/>
          </a:p>
          <a:p>
            <a:pPr>
              <a:buNone/>
            </a:pPr>
            <a:r>
              <a:rPr lang="cs-CZ" i="1" dirty="0"/>
              <a:t>	</a:t>
            </a:r>
          </a:p>
          <a:p>
            <a:pPr>
              <a:buNone/>
            </a:pPr>
            <a:r>
              <a:rPr lang="cs-CZ" sz="2800" i="1" dirty="0"/>
              <a:t>	</a:t>
            </a:r>
            <a:r>
              <a:rPr lang="cs-CZ" sz="2800" dirty="0"/>
              <a:t>Čtvrté oddělení školní družiny. Zakoupen mobiliář a vybavení.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/>
              <a:t>Realizováno</a:t>
            </a:r>
            <a:endParaRPr lang="cs-CZ" dirty="0"/>
          </a:p>
        </p:txBody>
      </p:sp>
      <p:pic>
        <p:nvPicPr>
          <p:cNvPr id="8" name="Zástupný symbol pro obsah 7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803261"/>
            <a:ext cx="4041775" cy="2694516"/>
          </a:xfrm>
        </p:spPr>
      </p:pic>
    </p:spTree>
    <p:extLst>
      <p:ext uri="{BB962C8B-B14F-4D97-AF65-F5344CB8AC3E}">
        <p14:creationId xmlns:p14="http://schemas.microsoft.com/office/powerpoint/2010/main" val="19417063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ZŠ Březnice 2017     100.000,- Kč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Školní nábytek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492895"/>
            <a:ext cx="2962672" cy="363326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Finanční prostředky budou v duchu tradice využity na zlepšení podmínek vzdělávání nejmenších žáků ZŠ.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cs-CZ" dirty="0"/>
              <a:t>Krásné skříně pro nejmenší</a:t>
            </a:r>
          </a:p>
        </p:txBody>
      </p:sp>
      <p:pic>
        <p:nvPicPr>
          <p:cNvPr id="10" name="Zástupný symbol pro obsah 9">
            <a:extLst>
              <a:ext uri="{FF2B5EF4-FFF2-40B4-BE49-F238E27FC236}">
                <a16:creationId xmlns:a16="http://schemas.microsoft.com/office/drawing/2014/main" xmlns="" id="{5A76E8BC-DDE4-4934-A39B-438D9FAFA7ED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634853"/>
            <a:ext cx="4041775" cy="3031331"/>
          </a:xfrm>
        </p:spPr>
      </p:pic>
    </p:spTree>
    <p:extLst>
      <p:ext uri="{BB962C8B-B14F-4D97-AF65-F5344CB8AC3E}">
        <p14:creationId xmlns:p14="http://schemas.microsoft.com/office/powerpoint/2010/main" val="3523822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MŠ Bubovice 20.000,- Kč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MŠ Bubovice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Zakoupení nových matrací na dětská lehátka a soupravu dětských přikrývek a polštářků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dirty="0"/>
              <a:t>Matrace + soupravy</a:t>
            </a:r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634853"/>
            <a:ext cx="4041775" cy="3031331"/>
          </a:xfrm>
        </p:spPr>
      </p:pic>
    </p:spTree>
    <p:extLst>
      <p:ext uri="{BB962C8B-B14F-4D97-AF65-F5344CB8AC3E}">
        <p14:creationId xmlns:p14="http://schemas.microsoft.com/office/powerpoint/2010/main" val="8241109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/>
              <a:t>5. Letní zámecký bál </a:t>
            </a:r>
            <a:br>
              <a:rPr lang="cs-CZ" b="1" dirty="0"/>
            </a:br>
            <a:r>
              <a:rPr lang="cs-CZ" b="1" dirty="0"/>
              <a:t>na březnickém zámku     25.000,- Kč</a:t>
            </a:r>
          </a:p>
        </p:txBody>
      </p:sp>
      <p:pic>
        <p:nvPicPr>
          <p:cNvPr id="3" name="Zástupný symbol pro obsah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4141" y="1628800"/>
            <a:ext cx="3663916" cy="5221733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251520" y="274638"/>
            <a:ext cx="8892480" cy="1143000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Atmosféra zámeckého bálu v srpnu 2016</a:t>
            </a:r>
          </a:p>
        </p:txBody>
      </p:sp>
      <p:pic>
        <p:nvPicPr>
          <p:cNvPr id="1026" name="Picture 2" descr="C:\Users\User\AppData\Local\Microsoft\Windows\Temporary Internet Files\OLKC995\DSC_004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621032"/>
            <a:ext cx="6912768" cy="45797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SK Březnice      30.000,- Kč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     SK Březnice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cs-CZ" dirty="0"/>
          </a:p>
          <a:p>
            <a:pPr>
              <a:buNone/>
            </a:pPr>
            <a:r>
              <a:rPr lang="cs-CZ" i="1" dirty="0"/>
              <a:t>	</a:t>
            </a:r>
            <a:r>
              <a:rPr lang="cs-CZ" sz="2800" dirty="0"/>
              <a:t>Prodejní stánek v areálu městského </a:t>
            </a:r>
            <a:r>
              <a:rPr lang="cs-CZ" sz="2800"/>
              <a:t>stadionu Březnice, </a:t>
            </a:r>
            <a:r>
              <a:rPr lang="cs-CZ" sz="2800" dirty="0"/>
              <a:t>Sadová 513</a:t>
            </a:r>
          </a:p>
          <a:p>
            <a:pPr>
              <a:buNone/>
            </a:pPr>
            <a:r>
              <a:rPr lang="cs-CZ" sz="2800" i="1" dirty="0"/>
              <a:t>	</a:t>
            </a:r>
            <a:endParaRPr lang="cs-CZ" sz="2800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dirty="0"/>
              <a:t>Stánek</a:t>
            </a:r>
          </a:p>
        </p:txBody>
      </p:sp>
      <p:pic>
        <p:nvPicPr>
          <p:cNvPr id="8" name="Zástupný symbol pro obsah 7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8087" y="2917031"/>
            <a:ext cx="3295650" cy="2466975"/>
          </a:xfrm>
        </p:spPr>
      </p:pic>
    </p:spTree>
    <p:extLst>
      <p:ext uri="{BB962C8B-B14F-4D97-AF65-F5344CB8AC3E}">
        <p14:creationId xmlns:p14="http://schemas.microsoft.com/office/powerpoint/2010/main" val="22503044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/>
              <a:t>Sbor dobrovolných hasičů 20.000,- Kč 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67544" y="1628800"/>
            <a:ext cx="4040188" cy="783778"/>
          </a:xfrm>
        </p:spPr>
        <p:txBody>
          <a:bodyPr>
            <a:normAutofit/>
          </a:bodyPr>
          <a:lstStyle/>
          <a:p>
            <a:r>
              <a:rPr lang="cs-CZ" dirty="0"/>
              <a:t>      </a:t>
            </a:r>
            <a:r>
              <a:rPr lang="cs-CZ" sz="3100" dirty="0"/>
              <a:t>     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539552" y="1417638"/>
            <a:ext cx="8352928" cy="922932"/>
          </a:xfrm>
        </p:spPr>
        <p:txBody>
          <a:bodyPr>
            <a:normAutofit/>
          </a:bodyPr>
          <a:lstStyle/>
          <a:p>
            <a:pPr algn="ctr"/>
            <a:r>
              <a:rPr lang="cs-CZ" dirty="0"/>
              <a:t>„Svorná mysl, svorný duch, svornosti požehná bůh!“</a:t>
            </a:r>
          </a:p>
          <a:p>
            <a:pPr algn="ctr"/>
            <a:endParaRPr lang="cs-CZ" sz="120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b="1" dirty="0"/>
              <a:t>SDH Březnice</a:t>
            </a:r>
          </a:p>
          <a:p>
            <a:pPr marL="0" indent="0">
              <a:buNone/>
            </a:pPr>
            <a:r>
              <a:rPr lang="cs-CZ" dirty="0"/>
              <a:t>Finanční podpora sportovního hasičského týmu.  </a:t>
            </a:r>
          </a:p>
          <a:p>
            <a:pPr marL="0" indent="0">
              <a:buNone/>
            </a:pPr>
            <a:r>
              <a:rPr lang="cs-CZ" dirty="0"/>
              <a:t>Ke svému úspěšnému působení potřebují družstva mnoho výstroje a vybavení. </a:t>
            </a:r>
          </a:p>
          <a:p>
            <a:pPr marL="0" indent="0">
              <a:buNone/>
            </a:pPr>
            <a:r>
              <a:rPr lang="cs-CZ" dirty="0"/>
              <a:t>Savce, hadice, proudnice, koš, rozdělovač, sportovní boty, ochranné přilby atd.</a:t>
            </a:r>
          </a:p>
        </p:txBody>
      </p:sp>
      <p:pic>
        <p:nvPicPr>
          <p:cNvPr id="11" name="Zástupný symbol pro obsah 10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7733" y="2634853"/>
            <a:ext cx="4636268" cy="3314427"/>
          </a:xfrm>
        </p:spPr>
      </p:pic>
    </p:spTree>
    <p:extLst>
      <p:ext uri="{BB962C8B-B14F-4D97-AF65-F5344CB8AC3E}">
        <p14:creationId xmlns:p14="http://schemas.microsoft.com/office/powerpoint/2010/main" val="42714802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RC Pampeliška 3.000,- Kč</a:t>
            </a:r>
          </a:p>
        </p:txBody>
      </p:sp>
      <p:pic>
        <p:nvPicPr>
          <p:cNvPr id="4" name="Zástupný symbol pro obsah 3" descr="MC pampeliška 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33692527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/>
              <a:t>Obrazy pro poutní kapličky 2016:     </a:t>
            </a:r>
            <a:br>
              <a:rPr lang="cs-CZ" b="1" dirty="0"/>
            </a:br>
            <a:r>
              <a:rPr lang="cs-CZ" b="1" dirty="0"/>
              <a:t>celková částka: 300.000,- Kč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330824" cy="506916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r>
              <a:rPr lang="cs-CZ" b="1" dirty="0"/>
              <a:t>„Navštívení Panny Marie“. </a:t>
            </a:r>
            <a:r>
              <a:rPr lang="cs-CZ" dirty="0"/>
              <a:t>Sedící postava je sv. Alžběta a jako vdaná má zahalenou tvář. U nohou má beránka, což je atribut sv. Jana Křtitele, kterého nosí </a:t>
            </a:r>
            <a:r>
              <a:rPr lang="cs-CZ" dirty="0" err="1"/>
              <a:t>sv.Alžběta</a:t>
            </a:r>
            <a:r>
              <a:rPr lang="cs-CZ" dirty="0"/>
              <a:t> pod srdcem. Klečící postava je Panna Marie, které je též v požehnaném stavu. Stojící postava je Marta, sestra Marie.</a:t>
            </a:r>
          </a:p>
          <a:p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2438" y="1600200"/>
            <a:ext cx="3554362" cy="5239826"/>
          </a:xfr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700 let Karel IV.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Vyhlášení vítězů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cs-CZ" dirty="0"/>
              <a:t>Vítězové výtvarné soutěže</a:t>
            </a:r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635448"/>
            <a:ext cx="4040188" cy="3030141"/>
          </a:xfrm>
        </p:spPr>
      </p:pic>
      <p:pic>
        <p:nvPicPr>
          <p:cNvPr id="8" name="Zástupný symbol pro obsah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634853"/>
            <a:ext cx="4041775" cy="3031331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100 let František Josef I.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Podpora zájmu o historii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538736" cy="3951288"/>
          </a:xfrm>
        </p:spPr>
        <p:txBody>
          <a:bodyPr/>
          <a:lstStyle/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František Josef I.                         a jeho podoba očima dětí        ZŠ Březnice.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cs-CZ" dirty="0"/>
              <a:t>Naši panovníci</a:t>
            </a:r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920" y="2174874"/>
            <a:ext cx="4358559" cy="4717086"/>
          </a:xfrm>
        </p:spPr>
      </p:pic>
    </p:spTree>
    <p:extLst>
      <p:ext uri="{BB962C8B-B14F-4D97-AF65-F5344CB8AC3E}">
        <p14:creationId xmlns:p14="http://schemas.microsoft.com/office/powerpoint/2010/main" val="37912191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Šachový stolek    5000,- Kč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Revitalizace centra města</a:t>
            </a:r>
          </a:p>
          <a:p>
            <a:r>
              <a:rPr lang="cs-CZ" sz="1300" dirty="0"/>
              <a:t> 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cs-CZ" b="1" dirty="0"/>
              <a:t>Šachy na ulici</a:t>
            </a:r>
            <a:r>
              <a:rPr lang="cs-CZ" dirty="0"/>
              <a:t> jsou dalším projektem známého spolku </a:t>
            </a:r>
            <a:r>
              <a:rPr lang="cs-CZ" dirty="0" err="1"/>
              <a:t>Piána</a:t>
            </a:r>
            <a:r>
              <a:rPr lang="cs-CZ" dirty="0"/>
              <a:t> na ulici pražského kavárníka Ondřeje Kobzy. Projekt byl zahájen 2015. Bylo instalováno 43 šachových stolů ve 20 městech ČR.</a:t>
            </a:r>
          </a:p>
          <a:p>
            <a:r>
              <a:rPr lang="cs-CZ" dirty="0"/>
              <a:t>Figurky jsou z dubového dřeva a jsou vyrobeny neziskovou organizací RUBIKON.</a:t>
            </a:r>
          </a:p>
          <a:p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cs-CZ" dirty="0"/>
              <a:t>Březnice lepší a přívětivější</a:t>
            </a:r>
          </a:p>
          <a:p>
            <a:endParaRPr lang="cs-CZ" sz="1000" dirty="0"/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634853"/>
            <a:ext cx="4391471" cy="3242419"/>
          </a:xfrm>
        </p:spPr>
      </p:pic>
    </p:spTree>
    <p:extLst>
      <p:ext uri="{BB962C8B-B14F-4D97-AF65-F5344CB8AC3E}">
        <p14:creationId xmlns:p14="http://schemas.microsoft.com/office/powerpoint/2010/main" val="9955296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Pečovatelská služba 5500,- Kč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Pro rozvoz obědů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5 kusů jídlonosičů v </a:t>
            </a:r>
            <a:r>
              <a:rPr lang="cs-CZ" dirty="0" err="1"/>
              <a:t>termoobalu</a:t>
            </a:r>
            <a:r>
              <a:rPr lang="cs-CZ" dirty="0"/>
              <a:t> </a:t>
            </a:r>
            <a:r>
              <a:rPr lang="cs-CZ" dirty="0" err="1"/>
              <a:t>profi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dirty="0"/>
              <a:t>Služba seniorům</a:t>
            </a:r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1240" y="2174875"/>
            <a:ext cx="3689344" cy="3951288"/>
          </a:xfrm>
        </p:spPr>
      </p:pic>
    </p:spTree>
    <p:extLst>
      <p:ext uri="{BB962C8B-B14F-4D97-AF65-F5344CB8AC3E}">
        <p14:creationId xmlns:p14="http://schemas.microsoft.com/office/powerpoint/2010/main" val="846357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Děkujeme všem dárcům, kteří podporují Březnici</a:t>
            </a: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endParaRPr lang="cs-CZ" dirty="0"/>
          </a:p>
        </p:txBody>
      </p:sp>
      <p:pic>
        <p:nvPicPr>
          <p:cNvPr id="10" name="Zástupný symbol pro obsah 9" descr="Březnice.jpg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868081" y="1856999"/>
            <a:ext cx="7448335" cy="4769393"/>
          </a:xfrm>
        </p:spPr>
      </p:pic>
    </p:spTree>
    <p:extLst>
      <p:ext uri="{BB962C8B-B14F-4D97-AF65-F5344CB8AC3E}">
        <p14:creationId xmlns:p14="http://schemas.microsoft.com/office/powerpoint/2010/main" val="37293337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/>
              <a:t>Obrazy pro poutní kapličky 2016:     </a:t>
            </a:r>
            <a:br>
              <a:rPr lang="cs-CZ" b="1" dirty="0"/>
            </a:br>
            <a:r>
              <a:rPr lang="cs-CZ" b="1" dirty="0"/>
              <a:t>celková částka: 300.000,- Kč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258816" cy="470912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cs-CZ" sz="3200" b="1" dirty="0"/>
          </a:p>
          <a:p>
            <a:pPr marL="0" indent="0">
              <a:buNone/>
            </a:pPr>
            <a:r>
              <a:rPr lang="cs-CZ" sz="3200" b="1" dirty="0"/>
              <a:t>„Narození Páně“</a:t>
            </a:r>
            <a:r>
              <a:rPr lang="cs-CZ" sz="3200" dirty="0"/>
              <a:t>. </a:t>
            </a:r>
          </a:p>
          <a:p>
            <a:pPr marL="0" indent="0">
              <a:buNone/>
            </a:pPr>
            <a:r>
              <a:rPr lang="cs-CZ" sz="3200" dirty="0"/>
              <a:t>Zde jsem se vyhnul zobrazení jesliček a místo nich Marie tiskne k srdci právě narozeného Krista. Klečící postava je </a:t>
            </a:r>
            <a:r>
              <a:rPr lang="cs-CZ" sz="3200" dirty="0" err="1"/>
              <a:t>sv.Josef</a:t>
            </a:r>
            <a:r>
              <a:rPr lang="cs-CZ" sz="3200" dirty="0"/>
              <a:t>, který touží vzít dítě do náručí.</a:t>
            </a:r>
          </a:p>
          <a:p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6950" y="1600200"/>
            <a:ext cx="3995530" cy="5106781"/>
          </a:xfrm>
        </p:spPr>
      </p:pic>
    </p:spTree>
    <p:extLst>
      <p:ext uri="{BB962C8B-B14F-4D97-AF65-F5344CB8AC3E}">
        <p14:creationId xmlns:p14="http://schemas.microsoft.com/office/powerpoint/2010/main" val="15964792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/>
              <a:t>Obrazy pro poutní kapličky 2016:     </a:t>
            </a:r>
            <a:br>
              <a:rPr lang="cs-CZ" b="1" dirty="0"/>
            </a:br>
            <a:r>
              <a:rPr lang="cs-CZ" b="1" dirty="0"/>
              <a:t>celková částka: 300.000,- Kč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925144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cs-CZ" sz="3200" b="1" dirty="0"/>
          </a:p>
          <a:p>
            <a:pPr marL="0" indent="0">
              <a:buNone/>
            </a:pPr>
            <a:r>
              <a:rPr lang="cs-CZ" sz="3200" b="1" dirty="0"/>
              <a:t>„Obětování Páně“</a:t>
            </a:r>
            <a:r>
              <a:rPr lang="cs-CZ" sz="3200" dirty="0"/>
              <a:t>. Podle Mojžíšova zákona se vše prvorozené obětovalo Bohu. Kněz drží Krista a Marie se modlí. Před nimi klečí sv. Josef a předává dar - dvě hrdličky.</a:t>
            </a: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199" y="1632720"/>
            <a:ext cx="4429431" cy="4892624"/>
          </a:xfrm>
        </p:spPr>
      </p:pic>
    </p:spTree>
    <p:extLst>
      <p:ext uri="{BB962C8B-B14F-4D97-AF65-F5344CB8AC3E}">
        <p14:creationId xmlns:p14="http://schemas.microsoft.com/office/powerpoint/2010/main" val="15552196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/>
              <a:t>Obrazy pro poutní kapličky 2016:     </a:t>
            </a:r>
            <a:br>
              <a:rPr lang="cs-CZ" b="1" dirty="0"/>
            </a:br>
            <a:r>
              <a:rPr lang="cs-CZ" b="1" dirty="0"/>
              <a:t>celková částka: 300.000,- Kč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99037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r>
              <a:rPr lang="cs-CZ" b="1" dirty="0"/>
              <a:t>„Nalezení Páně v chrámu“</a:t>
            </a:r>
            <a:r>
              <a:rPr lang="cs-CZ" dirty="0"/>
              <a:t>. Při slavnosti v chrámu se dvanáctiletý Kristus ztratil a byl nalezen Pannou Marií, která vidí jak rozmlouvá s učenci. Ti jsou překvapeni moudrostí nevídanou k jeho věku a zapisují jeho myšlenky.</a:t>
            </a: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1890" y="1600200"/>
            <a:ext cx="4334605" cy="4990377"/>
          </a:xfrm>
        </p:spPr>
      </p:pic>
    </p:spTree>
    <p:extLst>
      <p:ext uri="{BB962C8B-B14F-4D97-AF65-F5344CB8AC3E}">
        <p14:creationId xmlns:p14="http://schemas.microsoft.com/office/powerpoint/2010/main" val="26326842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/>
              <a:t>Obrazy pro poutní kapličky 2016:     </a:t>
            </a:r>
            <a:br>
              <a:rPr lang="cs-CZ" b="1" dirty="0"/>
            </a:br>
            <a:r>
              <a:rPr lang="cs-CZ" b="1" dirty="0"/>
              <a:t>dubové rámy: 50.000,- Kč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cs-CZ" sz="3200" b="1" dirty="0"/>
          </a:p>
          <a:p>
            <a:pPr marL="0" indent="0">
              <a:buNone/>
            </a:pPr>
            <a:r>
              <a:rPr lang="cs-CZ" sz="3200" b="1" dirty="0"/>
              <a:t>„Zatčení Krista v zahradě Getsemanské“</a:t>
            </a:r>
            <a:r>
              <a:rPr lang="cs-CZ" sz="3200" dirty="0"/>
              <a:t>. </a:t>
            </a:r>
          </a:p>
          <a:p>
            <a:pPr marL="0" indent="0">
              <a:buNone/>
            </a:pPr>
            <a:r>
              <a:rPr lang="cs-CZ" sz="3200" dirty="0"/>
              <a:t>Zde jeden z římských vojáků ukazuje na Krista a říká: „Ty půjdeš s námi“. </a:t>
            </a: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5683" y="1600200"/>
            <a:ext cx="3601117" cy="5151837"/>
          </a:xfrm>
        </p:spPr>
      </p:pic>
    </p:spTree>
    <p:extLst>
      <p:ext uri="{BB962C8B-B14F-4D97-AF65-F5344CB8AC3E}">
        <p14:creationId xmlns:p14="http://schemas.microsoft.com/office/powerpoint/2010/main" val="30030109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/>
              <a:t>Obrazy pro poutní kapličky 2017:     </a:t>
            </a:r>
            <a:br>
              <a:rPr lang="cs-CZ" b="1" dirty="0"/>
            </a:br>
            <a:r>
              <a:rPr lang="cs-CZ" b="1" dirty="0"/>
              <a:t>celková částka: 300.000,- Kč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b="1" dirty="0"/>
              <a:t>        sv. Ludmila</a:t>
            </a: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0772" y="1600200"/>
            <a:ext cx="3193455" cy="4525963"/>
          </a:xfrm>
        </p:spPr>
      </p:pic>
    </p:spTree>
    <p:extLst>
      <p:ext uri="{BB962C8B-B14F-4D97-AF65-F5344CB8AC3E}">
        <p14:creationId xmlns:p14="http://schemas.microsoft.com/office/powerpoint/2010/main" val="41867950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/>
              <a:t>Obrazy pro poutní kapličky 2017:     </a:t>
            </a:r>
            <a:br>
              <a:rPr lang="cs-CZ" b="1" dirty="0"/>
            </a:br>
            <a:r>
              <a:rPr lang="cs-CZ" b="1" dirty="0"/>
              <a:t>celková částka: 300.000,- Kč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    </a:t>
            </a:r>
            <a:r>
              <a:rPr lang="cs-CZ" b="1" dirty="0"/>
              <a:t>sv. Anežka Česká</a:t>
            </a: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0772" y="1600200"/>
            <a:ext cx="3193455" cy="4525963"/>
          </a:xfrm>
        </p:spPr>
      </p:pic>
    </p:spTree>
    <p:extLst>
      <p:ext uri="{BB962C8B-B14F-4D97-AF65-F5344CB8AC3E}">
        <p14:creationId xmlns:p14="http://schemas.microsoft.com/office/powerpoint/2010/main" val="5743459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/>
              <a:t>Obrazy pro poutní kapličky 2017:     </a:t>
            </a:r>
            <a:br>
              <a:rPr lang="cs-CZ" b="1" dirty="0"/>
            </a:br>
            <a:r>
              <a:rPr lang="cs-CZ" b="1" dirty="0"/>
              <a:t>celková částka: 300.000,- Kč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pPr marL="0" indent="0">
              <a:buNone/>
            </a:pPr>
            <a:r>
              <a:rPr lang="cs-CZ" b="1" dirty="0"/>
              <a:t>        sv. Vojtěch</a:t>
            </a: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479" y="1600200"/>
            <a:ext cx="3198042" cy="4525963"/>
          </a:xfrm>
        </p:spPr>
      </p:pic>
    </p:spTree>
    <p:extLst>
      <p:ext uri="{BB962C8B-B14F-4D97-AF65-F5344CB8AC3E}">
        <p14:creationId xmlns:p14="http://schemas.microsoft.com/office/powerpoint/2010/main" val="365695873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663</TotalTime>
  <Words>403</Words>
  <Application>Microsoft Office PowerPoint</Application>
  <PresentationFormat>Skærmshow (4:3)</PresentationFormat>
  <Paragraphs>97</Paragraphs>
  <Slides>24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Integrerede OLE-servere</vt:lpstr>
      </vt:variant>
      <vt:variant>
        <vt:i4>1</vt:i4>
      </vt:variant>
      <vt:variant>
        <vt:lpstr>Diastitler</vt:lpstr>
      </vt:variant>
      <vt:variant>
        <vt:i4>24</vt:i4>
      </vt:variant>
    </vt:vector>
  </HeadingPairs>
  <TitlesOfParts>
    <vt:vector size="26" baseType="lpstr">
      <vt:lpstr>Motiv sady Office</vt:lpstr>
      <vt:lpstr>Acrobat Document</vt:lpstr>
      <vt:lpstr>Prezentace projektů  Nadačního fondu pro Březnici rok 2017</vt:lpstr>
      <vt:lpstr>Obrazy pro poutní kapličky 2016:      celková částka: 300.000,- Kč</vt:lpstr>
      <vt:lpstr>Obrazy pro poutní kapličky 2016:      celková částka: 300.000,- Kč</vt:lpstr>
      <vt:lpstr>Obrazy pro poutní kapličky 2016:      celková částka: 300.000,- Kč</vt:lpstr>
      <vt:lpstr>Obrazy pro poutní kapličky 2016:      celková částka: 300.000,- Kč</vt:lpstr>
      <vt:lpstr>Obrazy pro poutní kapličky 2016:      dubové rámy: 50.000,- Kč</vt:lpstr>
      <vt:lpstr>Obrazy pro poutní kapličky 2017:      celková částka: 300.000,- Kč</vt:lpstr>
      <vt:lpstr>Obrazy pro poutní kapličky 2017:      celková částka: 300.000,- Kč</vt:lpstr>
      <vt:lpstr>Obrazy pro poutní kapličky 2017:      celková částka: 300.000,- Kč</vt:lpstr>
      <vt:lpstr>Obrazy pro poutní kapličky 2017:      celková částka: 300.000,- Kč</vt:lpstr>
      <vt:lpstr>Obrazy pro poutní kapličky 2017:      dubové rámy: 50.000,- Kč</vt:lpstr>
      <vt:lpstr>ZŠ Březnice 2016      30.000,- Kč</vt:lpstr>
      <vt:lpstr>ZŠ Březnice 2017     100.000,- Kč</vt:lpstr>
      <vt:lpstr>MŠ Bubovice 20.000,- Kč</vt:lpstr>
      <vt:lpstr>5. Letní zámecký bál  na březnickém zámku     25.000,- Kč</vt:lpstr>
      <vt:lpstr>Atmosféra zámeckého bálu v srpnu 2016</vt:lpstr>
      <vt:lpstr>SK Březnice      30.000,- Kč</vt:lpstr>
      <vt:lpstr>Sbor dobrovolných hasičů 20.000,- Kč </vt:lpstr>
      <vt:lpstr>RC Pampeliška 3.000,- Kč</vt:lpstr>
      <vt:lpstr>700 let Karel IV.</vt:lpstr>
      <vt:lpstr>100 let František Josef I.</vt:lpstr>
      <vt:lpstr>Šachový stolek    5000,- Kč</vt:lpstr>
      <vt:lpstr>Pečovatelská služba 5500,- Kč</vt:lpstr>
      <vt:lpstr>Děkujeme všem dárcům, kteří podporují Březnici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Nadačního fondu pro Březnici</dc:title>
  <dc:creator>User</dc:creator>
  <cp:lastModifiedBy>Thomas Thorshauge</cp:lastModifiedBy>
  <cp:revision>98</cp:revision>
  <dcterms:created xsi:type="dcterms:W3CDTF">2014-02-27T18:24:57Z</dcterms:created>
  <dcterms:modified xsi:type="dcterms:W3CDTF">2021-04-26T16:04:29Z</dcterms:modified>
</cp:coreProperties>
</file>