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3" r:id="rId4"/>
    <p:sldId id="304" r:id="rId5"/>
    <p:sldId id="305" r:id="rId6"/>
    <p:sldId id="306" r:id="rId7"/>
    <p:sldId id="308" r:id="rId8"/>
    <p:sldId id="299" r:id="rId9"/>
    <p:sldId id="300" r:id="rId10"/>
    <p:sldId id="301" r:id="rId11"/>
    <p:sldId id="302" r:id="rId12"/>
    <p:sldId id="297" r:id="rId13"/>
    <p:sldId id="313" r:id="rId14"/>
    <p:sldId id="293" r:id="rId15"/>
    <p:sldId id="310" r:id="rId16"/>
    <p:sldId id="289" r:id="rId17"/>
    <p:sldId id="290" r:id="rId18"/>
    <p:sldId id="311" r:id="rId19"/>
    <p:sldId id="31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800" b="1" dirty="0"/>
              <a:t>Prezentace projektů </a:t>
            </a:r>
            <a:br>
              <a:rPr lang="cs-CZ" sz="4800" b="1" dirty="0"/>
            </a:br>
            <a:r>
              <a:rPr lang="cs-CZ" sz="4800" b="1" dirty="0"/>
              <a:t>Nadačního fondu pro Březnici</a:t>
            </a:r>
            <a:br>
              <a:rPr lang="cs-CZ" sz="4800" b="1" dirty="0"/>
            </a:br>
            <a:r>
              <a:rPr lang="da-DK" sz="4800" b="1" dirty="0" smtClean="0"/>
              <a:t>rok 2016</a:t>
            </a:r>
            <a:r>
              <a:rPr lang="cs-CZ" sz="4800" dirty="0"/>
              <a:t/>
            </a:r>
            <a:br>
              <a:rPr lang="cs-CZ" sz="4800" dirty="0"/>
            </a:b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81127"/>
            <a:ext cx="6400800" cy="1545035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475552"/>
              </p:ext>
            </p:extLst>
          </p:nvPr>
        </p:nvGraphicFramePr>
        <p:xfrm>
          <a:off x="3131840" y="4401106"/>
          <a:ext cx="2880320" cy="19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6095629" imgH="4572000" progId="AcroExch.Document.DC">
                  <p:embed/>
                </p:oleObj>
              </mc:Choice>
              <mc:Fallback>
                <p:oleObj name="Acrobat Document" r:id="rId3" imgW="6095629" imgH="4572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40" y="4401106"/>
                        <a:ext cx="2880320" cy="19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Atmosféra zámeckého bálu v srpnu 2015</a:t>
            </a:r>
          </a:p>
        </p:txBody>
      </p:sp>
      <p:pic>
        <p:nvPicPr>
          <p:cNvPr id="1026" name="Picture 2" descr="C:\Users\User\AppData\Local\Microsoft\Windows\Temporary Internet Files\OLKC995\DSC_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1032"/>
            <a:ext cx="6912768" cy="4579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RC Pampeliška 10.000,- Kč</a:t>
            </a:r>
          </a:p>
        </p:txBody>
      </p:sp>
      <p:pic>
        <p:nvPicPr>
          <p:cNvPr id="4" name="Zástupný symbol pro obsah 3" descr="MC pampelišk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RC Pampeliška      10.000,- Kč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4" indent="-342900">
              <a:buFont typeface="Arial" pitchFamily="34" charset="0"/>
              <a:buChar char="•"/>
            </a:pPr>
            <a:endParaRPr lang="cs-CZ" sz="3200" b="1" dirty="0"/>
          </a:p>
          <a:p>
            <a:pPr marL="342900" lvl="4" indent="-342900">
              <a:buNone/>
            </a:pPr>
            <a:r>
              <a:rPr lang="cs-CZ" sz="3200" dirty="0"/>
              <a:t>	</a:t>
            </a:r>
          </a:p>
          <a:p>
            <a:pPr marL="342900" lvl="4" indent="-342900" algn="ctr">
              <a:buNone/>
            </a:pPr>
            <a:r>
              <a:rPr lang="cs-CZ" sz="3200" dirty="0"/>
              <a:t>Poskytnutí finančního příspěvku na transformaci z mateřského na rodinné centrum a s tím související změnou názvu a loga. </a:t>
            </a:r>
          </a:p>
          <a:p>
            <a:pPr marL="342900" lvl="4" indent="-342900">
              <a:buNone/>
            </a:pPr>
            <a:r>
              <a:rPr lang="cs-CZ" sz="3200" b="1" dirty="0"/>
              <a:t>      </a:t>
            </a:r>
            <a:endParaRPr lang="cs-CZ" sz="3200" dirty="0"/>
          </a:p>
          <a:p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72605"/>
            <a:ext cx="4038600" cy="338115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Pohoda v RC Pampeliška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391088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Vánoční koncert v KD Březnice  </a:t>
            </a:r>
            <a:br>
              <a:rPr lang="cs-CZ" b="1" dirty="0"/>
            </a:br>
            <a:r>
              <a:rPr lang="cs-CZ" b="1" dirty="0" err="1"/>
              <a:t>Big</a:t>
            </a:r>
            <a:r>
              <a:rPr lang="cs-CZ" b="1" dirty="0"/>
              <a:t> Band Příbram     35.000,- Kč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dirty="0"/>
              <a:t>Podpora krásného vánočního koncertu se setkala opět s velkým zájmem březnických občanů</a:t>
            </a:r>
          </a:p>
          <a:p>
            <a:pPr fontAlgn="base"/>
            <a:r>
              <a:rPr lang="cs-CZ" dirty="0"/>
              <a:t>Uváděl: Ing. Aleš Benda</a:t>
            </a:r>
          </a:p>
          <a:p>
            <a:endParaRPr lang="cs-CZ" dirty="0"/>
          </a:p>
        </p:txBody>
      </p:sp>
      <p:pic>
        <p:nvPicPr>
          <p:cNvPr id="9" name="Zástupný symbol pro obsah 8" descr="Big B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23663" y="2519059"/>
            <a:ext cx="4720569" cy="314218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Hasičský záchranný sbor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78377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      </a:t>
            </a:r>
            <a:r>
              <a:rPr lang="cs-CZ" sz="3100" dirty="0"/>
              <a:t>Březničtí hasiči</a:t>
            </a:r>
          </a:p>
          <a:p>
            <a:r>
              <a:rPr lang="cs-CZ" sz="3100" dirty="0"/>
              <a:t>     Dar: 5.000,- Kč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dirty="0"/>
              <a:t>      Podpora dětského hasičského sportu</a:t>
            </a:r>
          </a:p>
        </p:txBody>
      </p:sp>
      <p:pic>
        <p:nvPicPr>
          <p:cNvPr id="9" name="Zástupný symbol pro obsah 8" descr="Hasič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3140968"/>
            <a:ext cx="3456384" cy="2592288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2708920"/>
            <a:ext cx="2722637" cy="311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80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Čarodějnice v Březnici 2015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Šenk březnického piva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/>
              <a:t>Výborná nálada na Stráži</a:t>
            </a:r>
          </a:p>
        </p:txBody>
      </p:sp>
      <p:pic>
        <p:nvPicPr>
          <p:cNvPr id="1026" name="Picture 2" descr="D:\Pracovní\Nadace\Projekty\2013\Čarodejnice\Stráž 2013 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03789"/>
            <a:ext cx="4040188" cy="2693459"/>
          </a:xfrm>
          <a:prstGeom prst="rect">
            <a:avLst/>
          </a:prstGeom>
          <a:noFill/>
        </p:spPr>
      </p:pic>
      <p:pic>
        <p:nvPicPr>
          <p:cNvPr id="1027" name="Picture 3" descr="D:\Pracovní\Nadace\Projekty\2013\Čarodejnice\Stráž 2013 0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03260"/>
            <a:ext cx="4041775" cy="2694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Atmosféra na čarodějnicích Stráž 2015</a:t>
            </a:r>
          </a:p>
        </p:txBody>
      </p:sp>
      <p:pic>
        <p:nvPicPr>
          <p:cNvPr id="11" name="Zástupný symbol pro obsah 6" descr="Čarodejnice Strá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4209" y="1600200"/>
            <a:ext cx="6795581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/>
              <a:t>Hvožďany – kampaň proti těžba zlata u Vacíkova         dar: 25.000,- Kč</a:t>
            </a:r>
            <a:br>
              <a:rPr lang="cs-CZ" b="1" dirty="0"/>
            </a:br>
            <a:r>
              <a:rPr lang="cs-CZ" b="1" dirty="0"/>
              <a:t>Ano ochraně přírody!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46672"/>
            <a:ext cx="4752528" cy="3169936"/>
          </a:xfrm>
        </p:spPr>
      </p:pic>
    </p:spTree>
    <p:extLst>
      <p:ext uri="{BB962C8B-B14F-4D97-AF65-F5344CB8AC3E}">
        <p14:creationId xmlns:p14="http://schemas.microsoft.com/office/powerpoint/2010/main" val="1298157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Děkujeme všem dárcům, kteří podporují Březnici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10" name="Zástupný symbol pro obsah 9" descr="Březnic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68081" y="1856999"/>
            <a:ext cx="7448335" cy="4769393"/>
          </a:xfrm>
        </p:spPr>
      </p:pic>
    </p:spTree>
    <p:extLst>
      <p:ext uri="{BB962C8B-B14F-4D97-AF65-F5344CB8AC3E}">
        <p14:creationId xmlns:p14="http://schemas.microsoft.com/office/powerpoint/2010/main" val="267164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ZŠ Březnice      30.000,-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    Družina ZŠ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i="1" dirty="0"/>
              <a:t>	</a:t>
            </a:r>
          </a:p>
          <a:p>
            <a:pPr>
              <a:buNone/>
            </a:pPr>
            <a:r>
              <a:rPr lang="cs-CZ" sz="2800" i="1" dirty="0"/>
              <a:t>	</a:t>
            </a:r>
            <a:r>
              <a:rPr lang="cs-CZ" sz="2800" dirty="0"/>
              <a:t>Nadační fond pro Březnici podpořil oblast zájmového vzdělávání v ZŠ Březnice. Konkrétně poskytnutím finančních prostředků na nákup mobiliáře do oddělení školní družiny.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Pohled do družiny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03" y="2634853"/>
            <a:ext cx="4515248" cy="338643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Obrazy pro poutní kapličky:     </a:t>
            </a:r>
            <a:br>
              <a:rPr lang="cs-CZ" b="1" dirty="0"/>
            </a:br>
            <a:r>
              <a:rPr lang="cs-CZ" b="1" dirty="0"/>
              <a:t>celková částka: 240.000,-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5069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„Navštívení Panny Marie“. </a:t>
            </a:r>
            <a:r>
              <a:rPr lang="cs-CZ" dirty="0"/>
              <a:t>Sedící postava je sv. Alžběta a jako vdaná má zahalenou tvář. U nohou má beránka, což je atribut sv. Jana Křtitele, kterého nosí </a:t>
            </a:r>
            <a:r>
              <a:rPr lang="cs-CZ" dirty="0" err="1"/>
              <a:t>sv.Alžběta</a:t>
            </a:r>
            <a:r>
              <a:rPr lang="cs-CZ" dirty="0"/>
              <a:t> pod srdcem. Klečící postava je Panna Marie, které je též v požehnaném stavu. Stojící postava je Marta, sestra Marie.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38" y="1600200"/>
            <a:ext cx="3554362" cy="523982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Obrazy pro poutní kapličky:     </a:t>
            </a:r>
            <a:br>
              <a:rPr lang="cs-CZ" b="1" dirty="0"/>
            </a:br>
            <a:r>
              <a:rPr lang="cs-CZ" b="1" dirty="0"/>
              <a:t>celková částka: 240.000,-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70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3200" b="1" dirty="0"/>
              <a:t>„Narození Páně“</a:t>
            </a:r>
            <a:r>
              <a:rPr lang="cs-CZ" sz="3200" dirty="0"/>
              <a:t>. </a:t>
            </a:r>
          </a:p>
          <a:p>
            <a:pPr marL="0" indent="0">
              <a:buNone/>
            </a:pPr>
            <a:r>
              <a:rPr lang="cs-CZ" sz="3200" dirty="0"/>
              <a:t>Zde jsem se vyhnul zobrazení jesliček a místo nich Marie tiskne k srdci právě narozeného Krista. Klečící postava je </a:t>
            </a:r>
            <a:r>
              <a:rPr lang="cs-CZ" sz="3200" dirty="0" err="1"/>
              <a:t>sv.Josef</a:t>
            </a:r>
            <a:r>
              <a:rPr lang="cs-CZ" sz="3200" dirty="0"/>
              <a:t>, který touží vzít dítě do náručí.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50" y="1600200"/>
            <a:ext cx="3995530" cy="5106781"/>
          </a:xfrm>
        </p:spPr>
      </p:pic>
    </p:spTree>
    <p:extLst>
      <p:ext uri="{BB962C8B-B14F-4D97-AF65-F5344CB8AC3E}">
        <p14:creationId xmlns:p14="http://schemas.microsoft.com/office/powerpoint/2010/main" val="159647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Obrazy pro poutní kapličky:     </a:t>
            </a:r>
            <a:br>
              <a:rPr lang="cs-CZ" b="1" dirty="0"/>
            </a:br>
            <a:r>
              <a:rPr lang="cs-CZ" b="1" dirty="0"/>
              <a:t>celková částka: 240.000,-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3200" b="1" dirty="0"/>
              <a:t>„Obětování Páně“</a:t>
            </a:r>
            <a:r>
              <a:rPr lang="cs-CZ" sz="3200" dirty="0"/>
              <a:t>. Podle Mojžíšova zákona se vše prvorozené obětovalo Bohu. Kněz drží Krista a Marie se modlí. Před nimi klečí sv. Josef a předává dar - dvě hrdličky.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632720"/>
            <a:ext cx="4429431" cy="4892624"/>
          </a:xfrm>
        </p:spPr>
      </p:pic>
    </p:spTree>
    <p:extLst>
      <p:ext uri="{BB962C8B-B14F-4D97-AF65-F5344CB8AC3E}">
        <p14:creationId xmlns:p14="http://schemas.microsoft.com/office/powerpoint/2010/main" val="155521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Obrazy pro poutní kapličky:     </a:t>
            </a:r>
            <a:br>
              <a:rPr lang="cs-CZ" b="1" dirty="0"/>
            </a:br>
            <a:r>
              <a:rPr lang="cs-CZ" b="1" dirty="0"/>
              <a:t>celková částka: 240.000,-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03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„Nalezení Páně v chrámu“</a:t>
            </a:r>
            <a:r>
              <a:rPr lang="cs-CZ" dirty="0"/>
              <a:t>. Při slavnosti v chrámu se dvanáctiletý Kristus ztratil a byl nalezen Pannou Marií, která vidí jak rozmlouvá s učenci. Ti jsou překvapeni moudrostí nevídanou k jeho věku a zapisují jeho myšlenky.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90" y="1600200"/>
            <a:ext cx="4334605" cy="4990377"/>
          </a:xfrm>
        </p:spPr>
      </p:pic>
    </p:spTree>
    <p:extLst>
      <p:ext uri="{BB962C8B-B14F-4D97-AF65-F5344CB8AC3E}">
        <p14:creationId xmlns:p14="http://schemas.microsoft.com/office/powerpoint/2010/main" val="263268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Obrazy pro poutní kapličky:     </a:t>
            </a:r>
            <a:br>
              <a:rPr lang="cs-CZ" b="1" dirty="0"/>
            </a:br>
            <a:r>
              <a:rPr lang="cs-CZ" b="1" dirty="0"/>
              <a:t>celková částka: 240.000,-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3200" b="1" dirty="0"/>
              <a:t>„Zatčení Krista v zahradě Getsemanské“</a:t>
            </a:r>
            <a:r>
              <a:rPr lang="cs-CZ" sz="3200" dirty="0"/>
              <a:t>. </a:t>
            </a:r>
          </a:p>
          <a:p>
            <a:pPr marL="0" indent="0">
              <a:buNone/>
            </a:pPr>
            <a:r>
              <a:rPr lang="cs-CZ" sz="3200" dirty="0"/>
              <a:t>Zde jeden z římských vojáků ukazuje na Krista a říká: „Ty půjdeš s námi“.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683" y="1600200"/>
            <a:ext cx="3601117" cy="5151837"/>
          </a:xfrm>
        </p:spPr>
      </p:pic>
    </p:spTree>
    <p:extLst>
      <p:ext uri="{BB962C8B-B14F-4D97-AF65-F5344CB8AC3E}">
        <p14:creationId xmlns:p14="http://schemas.microsoft.com/office/powerpoint/2010/main" val="300301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4. Letní zámecký bál </a:t>
            </a:r>
            <a:br>
              <a:rPr lang="cs-CZ" b="1" dirty="0"/>
            </a:br>
            <a:r>
              <a:rPr lang="cs-CZ" b="1" dirty="0"/>
              <a:t>na březnickém zámku         20.000,- Kč</a:t>
            </a:r>
          </a:p>
        </p:txBody>
      </p:sp>
      <p:pic>
        <p:nvPicPr>
          <p:cNvPr id="10" name="Zástupný symbol pro obsah 9" descr="zámek březn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188995"/>
            <a:ext cx="5112568" cy="38344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4. Letní zámecký bál – Flamengo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    Dar: 20.000,- Kč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  Flamengo show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	4. Letní zámecký bál</a:t>
            </a:r>
          </a:p>
          <a:p>
            <a:pPr>
              <a:buNone/>
            </a:pPr>
            <a:r>
              <a:rPr lang="cs-CZ" dirty="0"/>
              <a:t>	Na krásné srpnové akci nadační fond umožnil   temperamentní Flamengo show. Byl to zážitek pro všechny účastníky.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2888456"/>
            <a:ext cx="1905000" cy="25241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258</Words>
  <Application>Microsoft Office PowerPoint</Application>
  <PresentationFormat>Skærmshow (4:3)</PresentationFormat>
  <Paragraphs>55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1" baseType="lpstr">
      <vt:lpstr>Motiv sady Office</vt:lpstr>
      <vt:lpstr>Acrobat Document</vt:lpstr>
      <vt:lpstr>Prezentace projektů  Nadačního fondu pro Březnici rok 2016 </vt:lpstr>
      <vt:lpstr>ZŠ Březnice      30.000,- Kč</vt:lpstr>
      <vt:lpstr>Obrazy pro poutní kapličky:      celková částka: 240.000,- Kč</vt:lpstr>
      <vt:lpstr>Obrazy pro poutní kapličky:      celková částka: 240.000,- Kč</vt:lpstr>
      <vt:lpstr>Obrazy pro poutní kapličky:      celková částka: 240.000,- Kč</vt:lpstr>
      <vt:lpstr>Obrazy pro poutní kapličky:      celková částka: 240.000,- Kč</vt:lpstr>
      <vt:lpstr>Obrazy pro poutní kapličky:      celková částka: 240.000,- Kč</vt:lpstr>
      <vt:lpstr>4. Letní zámecký bál  na březnickém zámku         20.000,- Kč</vt:lpstr>
      <vt:lpstr>4. Letní zámecký bál – Flamengo</vt:lpstr>
      <vt:lpstr>Atmosféra zámeckého bálu v srpnu 2015</vt:lpstr>
      <vt:lpstr>RC Pampeliška 10.000,- Kč</vt:lpstr>
      <vt:lpstr>RC Pampeliška      10.000,- Kč</vt:lpstr>
      <vt:lpstr>Pohoda v RC Pampeliška</vt:lpstr>
      <vt:lpstr>Vánoční koncert v KD Březnice   Big Band Příbram     35.000,- Kč</vt:lpstr>
      <vt:lpstr>Hasičský záchranný sbor</vt:lpstr>
      <vt:lpstr>Čarodějnice v Březnici 2015</vt:lpstr>
      <vt:lpstr>Atmosféra na čarodějnicích Stráž 2015</vt:lpstr>
      <vt:lpstr>Hvožďany – kampaň proti těžba zlata u Vacíkova         dar: 25.000,- Kč Ano ochraně přírody!</vt:lpstr>
      <vt:lpstr>Děkujeme všem dárcům, kteří podporují Březnici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Nadačního fondu pro Březnici</dc:title>
  <dc:creator>User</dc:creator>
  <cp:lastModifiedBy>Thomas Thorshauge</cp:lastModifiedBy>
  <cp:revision>71</cp:revision>
  <dcterms:created xsi:type="dcterms:W3CDTF">2014-02-27T18:24:57Z</dcterms:created>
  <dcterms:modified xsi:type="dcterms:W3CDTF">2021-04-26T16:05:14Z</dcterms:modified>
</cp:coreProperties>
</file>