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47" r:id="rId4"/>
    <p:sldId id="354" r:id="rId5"/>
    <p:sldId id="355" r:id="rId6"/>
    <p:sldId id="324" r:id="rId7"/>
    <p:sldId id="356" r:id="rId8"/>
    <p:sldId id="346" r:id="rId9"/>
    <p:sldId id="359" r:id="rId10"/>
    <p:sldId id="360" r:id="rId11"/>
    <p:sldId id="357" r:id="rId12"/>
    <p:sldId id="348" r:id="rId13"/>
    <p:sldId id="3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59" d="100"/>
          <a:sy n="59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hlavních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cs-CZ" sz="4800" b="1" dirty="0"/>
              <a:t>2022</a:t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95629" imgH="4572000" progId="AcroExch.Document.DC">
                  <p:embed/>
                </p:oleObj>
              </mc:Choice>
              <mc:Fallback>
                <p:oleObj name="Acrobat Document" r:id="rId2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Učitelka, sbormistr sboru </a:t>
            </a:r>
            <a:br>
              <a:rPr lang="cs-CZ" b="1" dirty="0"/>
            </a:br>
            <a:r>
              <a:rPr lang="cs-CZ" b="1" dirty="0"/>
              <a:t>Voci </a:t>
            </a:r>
            <a:r>
              <a:rPr lang="cs-CZ" b="1" dirty="0" err="1"/>
              <a:t>Bianche</a:t>
            </a:r>
            <a:r>
              <a:rPr lang="cs-CZ" b="1" dirty="0"/>
              <a:t>      10.000,-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Finanční podpora 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s názvem „Vánoční noc“ – zahrnuje celý vánoční příběh. Nahrál sbor ZUŠ Březnice Voci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Bianche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Cílem je podnítit členy sboru k usilovnější práci, zviditelnit sbor Voci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Bianche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ZUŠ Březnice.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Voci </a:t>
            </a:r>
            <a:r>
              <a:rPr lang="cs-CZ" dirty="0" err="1"/>
              <a:t>Bianche</a:t>
            </a:r>
            <a:endParaRPr lang="cs-CZ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4FC2F71-5DAF-3935-F947-09C445194BF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2759"/>
            <a:ext cx="4498975" cy="2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4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Podpora adaptace uprchlíků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– finanční podpora adaptace žáků 25.000,-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VOŠ a SOŠ – finanční podpora nákupu vybavení 25.000,-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Jitka </a:t>
            </a:r>
            <a:r>
              <a:rPr lang="cs-CZ" dirty="0" err="1"/>
              <a:t>bartáková</a:t>
            </a:r>
            <a:r>
              <a:rPr lang="cs-CZ" dirty="0"/>
              <a:t> – finanční podpora jazykového kurzu 27.000,-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Příklady pomoci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9FF992-EFAF-4CA8-B4A3-749C27E399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ks automatická pračka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ks chladnička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elektrická trouba s plotýnkami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97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675DD-47AB-4D67-94DC-B45128AF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42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i="1" dirty="0">
                <a:solidFill>
                  <a:srgbClr val="FFFFFF"/>
                </a:solidFill>
                <a:effectLst/>
                <a:latin typeface="LibreBaskerville-Italic"/>
              </a:rPr>
              <a:t>PROSVÍ</a:t>
            </a:r>
            <a:br>
              <a:rPr lang="cs-CZ" sz="3600" b="1" i="1" dirty="0">
                <a:solidFill>
                  <a:srgbClr val="FFFFFF"/>
                </a:solidFill>
                <a:effectLst/>
                <a:latin typeface="LibreBaskerville-Italic"/>
              </a:rPr>
            </a:b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Restaurátorský záměr na opravu gotických maleb kostel sv. Václava v </a:t>
            </a:r>
            <a:r>
              <a:rPr lang="cs-CZ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Bubovicích</a:t>
            </a:r>
            <a:r>
              <a:rPr lang="cs-CZ" sz="4000" b="1" i="1" dirty="0" err="1">
                <a:solidFill>
                  <a:srgbClr val="FFFFFF"/>
                </a:solidFill>
                <a:effectLst/>
                <a:latin typeface="LibreBaskerville-Italic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4000" b="1" i="1" dirty="0" err="1">
                <a:solidFill>
                  <a:srgbClr val="FFFFFF"/>
                </a:solidFill>
                <a:effectLst/>
                <a:latin typeface="LibreBaskerville-Italic"/>
              </a:rPr>
              <a:t>těnné</a:t>
            </a:r>
            <a:r>
              <a:rPr lang="cs-CZ" sz="4000" b="1" i="1" dirty="0">
                <a:solidFill>
                  <a:srgbClr val="FFFFFF"/>
                </a:solidFill>
                <a:effectLst/>
                <a:latin typeface="LibreBaskerville-Italic"/>
              </a:rPr>
              <a:t> </a:t>
            </a:r>
            <a:r>
              <a:rPr lang="cs-CZ" sz="3600" b="1" i="1" dirty="0">
                <a:solidFill>
                  <a:srgbClr val="FFFFFF"/>
                </a:solidFill>
                <a:effectLst/>
                <a:latin typeface="LibreBaskerville-Italic"/>
              </a:rPr>
              <a:t>malby </a:t>
            </a:r>
            <a:r>
              <a:rPr lang="cs-CZ" sz="1800" b="0" i="1" dirty="0">
                <a:solidFill>
                  <a:srgbClr val="FFFFFF"/>
                </a:solidFill>
                <a:effectLst/>
                <a:latin typeface="LibreBaskerville-Italic"/>
              </a:rPr>
              <a:t>z kostela</a:t>
            </a:r>
            <a:br>
              <a:rPr lang="cs-CZ" sz="1800" b="0" i="1" dirty="0">
                <a:solidFill>
                  <a:srgbClr val="FFFFFF"/>
                </a:solidFill>
                <a:effectLst/>
                <a:latin typeface="LibreBaskerville-Italic"/>
              </a:rPr>
            </a:br>
            <a:r>
              <a:rPr lang="cs-CZ" sz="1800" b="0" i="1" dirty="0">
                <a:solidFill>
                  <a:srgbClr val="FFFFFF"/>
                </a:solidFill>
                <a:effectLst/>
                <a:latin typeface="LibreBaskerville-Italic"/>
              </a:rPr>
              <a:t>sv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7F36F6-0262-4E76-B1A4-84F69A060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Realizováno 2022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5C699D-74F8-4AB5-A2FC-E091AA64AC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Malba: kolem roku 1340</a:t>
            </a:r>
          </a:p>
          <a:p>
            <a:pPr marL="0" indent="0">
              <a:buNone/>
            </a:pPr>
            <a:r>
              <a:rPr lang="cs-CZ" dirty="0"/>
              <a:t>Plocha: 200 m2</a:t>
            </a:r>
          </a:p>
          <a:p>
            <a:pPr marL="0" indent="0">
              <a:buNone/>
            </a:pPr>
            <a:r>
              <a:rPr lang="cs-CZ" dirty="0"/>
              <a:t>Význam: </a:t>
            </a:r>
            <a:r>
              <a:rPr lang="cs-CZ" dirty="0" err="1"/>
              <a:t>bubovický</a:t>
            </a:r>
            <a:r>
              <a:rPr lang="cs-CZ" dirty="0"/>
              <a:t> cyklus patří k nejrozsáhlejším gotickým malbám nejen u nás</a:t>
            </a:r>
          </a:p>
          <a:p>
            <a:pPr marL="0" indent="0">
              <a:buNone/>
            </a:pPr>
            <a:r>
              <a:rPr lang="cs-CZ" dirty="0"/>
              <a:t>Stav maleb: havarijní</a:t>
            </a:r>
          </a:p>
          <a:p>
            <a:pPr marL="0" indent="0">
              <a:buNone/>
            </a:pPr>
            <a:r>
              <a:rPr lang="cs-CZ" dirty="0"/>
              <a:t>Restaurátorský záměr je zpracován Mgr. Helfertovou a doufáme, že poslouží k záchraně cenné památky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D91227-EF0C-4A50-85D3-D2FA8822B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   Kostel sv. Václava</a:t>
            </a:r>
          </a:p>
        </p:txBody>
      </p:sp>
      <p:pic>
        <p:nvPicPr>
          <p:cNvPr id="6146" name="Picture 2" descr="Všechny obrázky">
            <a:extLst>
              <a:ext uri="{FF2B5EF4-FFF2-40B4-BE49-F238E27FC236}">
                <a16:creationId xmlns:a16="http://schemas.microsoft.com/office/drawing/2014/main" id="{BD526E28-97CB-2C11-4771-88EF3C5ED93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53" y="2636912"/>
            <a:ext cx="399556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0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Děkujeme všem dárcům!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9FF992-EFAF-4CA8-B4A3-749C27E399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38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20.000,-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Žádost o podporu na pořízení 30 fotbalových míčů pro potřeby mládežnických mužstev klubu.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>
            <a:normAutofit/>
          </a:bodyPr>
          <a:lstStyle/>
          <a:p>
            <a:r>
              <a:rPr lang="cs-CZ" dirty="0"/>
              <a:t>             30 fotbalových míčů</a:t>
            </a:r>
          </a:p>
        </p:txBody>
      </p:sp>
      <p:pic>
        <p:nvPicPr>
          <p:cNvPr id="4098" name="Picture 2" descr="Klasický černo-bílý fotbalový míč | GiftsPlus">
            <a:extLst>
              <a:ext uri="{FF2B5EF4-FFF2-40B4-BE49-F238E27FC236}">
                <a16:creationId xmlns:a16="http://schemas.microsoft.com/office/drawing/2014/main" id="{825D98E0-48FD-1272-BFD5-2B553B9099D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887A0-3916-430F-B460-047865A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Podpora zakoupení obrazu sv. Josefa</a:t>
            </a:r>
            <a:br>
              <a:rPr lang="cs-CZ" b="1" dirty="0"/>
            </a:br>
            <a:r>
              <a:rPr lang="cs-CZ" b="1" dirty="0"/>
              <a:t>100.000,- Kč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15A848-3438-4B48-AE38-4E3FAA76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Realizováno 2022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98EE57-FC58-4B73-B6B1-683AD3394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Rozměr: 160 x 100 cm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Svatý Josef s Ježíškem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Olej na plátně, 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 1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pol. 18. století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 snad měl původně pocházet z kostela sv. Mikuláše na březnickém náměstí – byl zbořen 1787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 je zajímavým přírůstkem Městského muzea Březnice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3702E5-59A6-43EB-83C1-92A0EB458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   Obraz již zdobí naše muzeum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2B8669-3464-40F6-A78B-38C0815883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74874"/>
            <a:ext cx="3168353" cy="469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1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C7F3E-1322-4415-8424-B6609346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cs-CZ" b="1" dirty="0"/>
              <a:t>Kulturní Gang Březnice 15.000,- Kč 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8F439E-9315-418F-BA0D-D36FBE3AE1B5}"/>
              </a:ext>
            </a:extLst>
          </p:cNvPr>
          <p:cNvSpPr/>
          <p:nvPr/>
        </p:nvSpPr>
        <p:spPr>
          <a:xfrm>
            <a:off x="1187624" y="2068756"/>
            <a:ext cx="6984776" cy="393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Realizovaná podpora kulturních aktivit v roce 2022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Blešák,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Gulášování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Rockfest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Filmovar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letní promítání filmů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Příměstské tábory pro děti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další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Zástupný symbol pro obsah 11">
            <a:extLst>
              <a:ext uri="{FF2B5EF4-FFF2-40B4-BE49-F238E27FC236}">
                <a16:creationId xmlns:a16="http://schemas.microsoft.com/office/drawing/2014/main" id="{02526423-5E4D-A089-10FC-7B0DC895F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71" y="3958215"/>
            <a:ext cx="4245868" cy="29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9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 15.000,-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inancování nákladů na opravu soutěžní požární stříkačky PS 20 SPORT 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>
            <a:normAutofit/>
          </a:bodyPr>
          <a:lstStyle/>
          <a:p>
            <a:r>
              <a:rPr lang="cs-CZ" dirty="0"/>
              <a:t>                  Oprava stříkačky</a:t>
            </a:r>
          </a:p>
        </p:txBody>
      </p:sp>
      <p:pic>
        <p:nvPicPr>
          <p:cNvPr id="7" name="Picture 2" descr="Požární stříkačky">
            <a:extLst>
              <a:ext uri="{FF2B5EF4-FFF2-40B4-BE49-F238E27FC236}">
                <a16:creationId xmlns:a16="http://schemas.microsoft.com/office/drawing/2014/main" id="{501D3923-2404-5514-87A9-1EDA37863EB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52686"/>
            <a:ext cx="4504746" cy="37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Pečovatelská služba 10.000,-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Pečovatelská služba města Březnice nás opět požádala o finanční podporu pro naše seniory.</a:t>
            </a:r>
          </a:p>
          <a:p>
            <a:pPr marL="0" indent="0">
              <a:buNone/>
            </a:pPr>
            <a:r>
              <a:rPr lang="cs-CZ" dirty="0"/>
              <a:t>Kdo by naše seniory nepodpořil?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Invalidní vozík</a:t>
            </a:r>
          </a:p>
        </p:txBody>
      </p:sp>
      <p:pic>
        <p:nvPicPr>
          <p:cNvPr id="7170" name="Picture 2" descr="Nalezený obrázek pro invalidní vozíky">
            <a:extLst>
              <a:ext uri="{FF2B5EF4-FFF2-40B4-BE49-F238E27FC236}">
                <a16:creationId xmlns:a16="http://schemas.microsoft.com/office/drawing/2014/main" id="{00F745AE-D4BE-250E-8CC2-180BF3C485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1" y="2836068"/>
            <a:ext cx="3185219" cy="31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RC Pampeliška 15.000,-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Finanční podpora na zakoupení nůžkového stanu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Nůžkový stan</a:t>
            </a:r>
          </a:p>
        </p:txBody>
      </p:sp>
      <p:pic>
        <p:nvPicPr>
          <p:cNvPr id="7" name="Picture 2" descr="Nalezený obrázek pro nůžkový stan">
            <a:extLst>
              <a:ext uri="{FF2B5EF4-FFF2-40B4-BE49-F238E27FC236}">
                <a16:creationId xmlns:a16="http://schemas.microsoft.com/office/drawing/2014/main" id="{414A35F5-692E-BBB8-2B0C-F0339CE151D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864644"/>
            <a:ext cx="3642171" cy="36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9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531FA-E156-4CD9-A0F7-91AE2337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Svaz tělesně postižených </a:t>
            </a:r>
            <a:r>
              <a:rPr lang="cs-CZ" b="1" dirty="0"/>
              <a:t> 10.000,-Kč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11C39-A9DF-4D73-A38E-F01739146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Realizováno 2022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D43288-B4F0-463C-B103-738C3E1312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podpora se týká „Opravy objektu společenské místnosti MO STP Březnice, nám. 17“. Oprava proběhne dle schváleného rozpočtu.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48FAD1-90A0-4892-9CBE-4F697A270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MO STP Březnice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8364F7D-DE9D-47E0-BD33-948FD254BD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2859396"/>
            <a:ext cx="3735388" cy="2386498"/>
          </a:xfrm>
        </p:spPr>
      </p:pic>
    </p:spTree>
    <p:extLst>
      <p:ext uri="{BB962C8B-B14F-4D97-AF65-F5344CB8AC3E}">
        <p14:creationId xmlns:p14="http://schemas.microsoft.com/office/powerpoint/2010/main" val="185370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Vánoční koncert v KD Březnice  </a:t>
            </a:r>
            <a:br>
              <a:rPr lang="cs-CZ" b="1" dirty="0"/>
            </a:br>
            <a:r>
              <a:rPr lang="cs-CZ" b="1" dirty="0"/>
              <a:t>Big Band Příbram     15.000,-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  Realizováno 2022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Finanční podpora tradičního vánočního koncertu se setkala s velkým zájmem březnických občanů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dirty="0"/>
              <a:t>Uváděl: Ing. Aleš Benda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Vánoční koncert</a:t>
            </a:r>
          </a:p>
        </p:txBody>
      </p:sp>
      <p:pic>
        <p:nvPicPr>
          <p:cNvPr id="8" name="Picture 2" descr="Koncert Příbramského big-bandu - ZUŠ Březnice">
            <a:extLst>
              <a:ext uri="{FF2B5EF4-FFF2-40B4-BE49-F238E27FC236}">
                <a16:creationId xmlns:a16="http://schemas.microsoft.com/office/drawing/2014/main" id="{9F48B4B0-B2DE-45BD-1EE5-8BF27658E05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515247" cy="33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07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447</Words>
  <Application>Microsoft Office PowerPoint</Application>
  <PresentationFormat>Předvádění na obrazovce (4:3)</PresentationFormat>
  <Paragraphs>83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LibreBaskerville-Italic</vt:lpstr>
      <vt:lpstr>Times New Roman</vt:lpstr>
      <vt:lpstr>Wingdings</vt:lpstr>
      <vt:lpstr>Motiv sady Office</vt:lpstr>
      <vt:lpstr>Acrobat Document</vt:lpstr>
      <vt:lpstr>Prezentace hlavních projektů  Nadačního fondu pro Březnici 2022 </vt:lpstr>
      <vt:lpstr>SK Březnice 20.000,- Kč </vt:lpstr>
      <vt:lpstr>Podpora zakoupení obrazu sv. Josefa 100.000,- Kč</vt:lpstr>
      <vt:lpstr>Kulturní Gang Březnice 15.000,- Kč </vt:lpstr>
      <vt:lpstr>Sbor dobrovolných hasičů 15.000,- Kč</vt:lpstr>
      <vt:lpstr>Pečovatelská služba 10.000,- Kč</vt:lpstr>
      <vt:lpstr>RC Pampeliška 15.000,- Kč</vt:lpstr>
      <vt:lpstr>Svaz tělesně postižených  10.000,-Kč</vt:lpstr>
      <vt:lpstr>Vánoční koncert v KD Březnice   Big Band Příbram     15.000,- Kč</vt:lpstr>
      <vt:lpstr>Učitelka, sbormistr sboru  Voci Bianche      10.000,- Kč</vt:lpstr>
      <vt:lpstr>Podpora adaptace uprchlíků</vt:lpstr>
      <vt:lpstr>PROSVÍ Restaurátorský záměr na opravu gotických maleb kostel sv. Václava v Bubovicíchhtěnné malby z kostela sv</vt:lpstr>
      <vt:lpstr>Děkujeme všem dárcům!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Uzivatel</cp:lastModifiedBy>
  <cp:revision>193</cp:revision>
  <dcterms:created xsi:type="dcterms:W3CDTF">2014-02-27T18:24:57Z</dcterms:created>
  <dcterms:modified xsi:type="dcterms:W3CDTF">2023-04-18T14:50:48Z</dcterms:modified>
</cp:coreProperties>
</file>