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9" r:id="rId3"/>
    <p:sldId id="319" r:id="rId4"/>
    <p:sldId id="334" r:id="rId5"/>
    <p:sldId id="324" r:id="rId6"/>
    <p:sldId id="355" r:id="rId7"/>
    <p:sldId id="328" r:id="rId8"/>
    <p:sldId id="344" r:id="rId9"/>
    <p:sldId id="346" r:id="rId10"/>
    <p:sldId id="353" r:id="rId11"/>
    <p:sldId id="297" r:id="rId12"/>
    <p:sldId id="337" r:id="rId13"/>
    <p:sldId id="342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82" d="100"/>
          <a:sy n="82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02.04.2022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02.04.2022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02.04.2022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02.04.2022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02.04.2022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02.04.2022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02.04.2022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02.04.2022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02.04.2022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02.04.2022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02.04.2022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4005A-055F-4D2F-A870-01A96E21234B}" type="datetimeFigureOut">
              <a:rPr lang="cs-CZ" smtClean="0"/>
              <a:pPr/>
              <a:t>02.04.2022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800" b="1" dirty="0"/>
              <a:t>Prezentace projektů </a:t>
            </a:r>
            <a:br>
              <a:rPr lang="cs-CZ" sz="4800" b="1" dirty="0"/>
            </a:br>
            <a:r>
              <a:rPr lang="cs-CZ" sz="4800" b="1" dirty="0"/>
              <a:t>Nadačního fondu pro Březnici</a:t>
            </a:r>
            <a:br>
              <a:rPr lang="cs-CZ" sz="4800" b="1" dirty="0"/>
            </a:br>
            <a:r>
              <a:rPr lang="cs-CZ" sz="4800" b="1" dirty="0"/>
              <a:t>za rok 2020</a:t>
            </a:r>
            <a:br>
              <a:rPr lang="cs-CZ" sz="4800" dirty="0"/>
            </a:br>
            <a:endParaRPr lang="cs-CZ" sz="4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581127"/>
            <a:ext cx="6400800" cy="1545035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475552"/>
              </p:ext>
            </p:extLst>
          </p:nvPr>
        </p:nvGraphicFramePr>
        <p:xfrm>
          <a:off x="3131840" y="4401106"/>
          <a:ext cx="2880320" cy="19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6095629" imgH="4572000" progId="AcroExch.Document.DC">
                  <p:embed/>
                </p:oleObj>
              </mc:Choice>
              <mc:Fallback>
                <p:oleObj name="Acrobat Document" r:id="rId3" imgW="6095629" imgH="45720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1840" y="4401106"/>
                        <a:ext cx="2880320" cy="19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SK Březnice 15.000,- Kč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     Plánováno 2020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330824" cy="3951288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Žádost o podporu na pořízení bezpečnostních branek pro potřeby mládežnických mužstev klubu.</a:t>
            </a:r>
          </a:p>
          <a:p>
            <a:pPr>
              <a:buNone/>
            </a:pPr>
            <a:r>
              <a:rPr lang="cs-CZ" dirty="0"/>
              <a:t>2 kusy fotbalových </a:t>
            </a:r>
            <a:r>
              <a:rPr lang="cs-CZ" dirty="0" err="1"/>
              <a:t>minibranek</a:t>
            </a:r>
            <a:endParaRPr lang="cs-CZ" dirty="0"/>
          </a:p>
          <a:p>
            <a:pPr>
              <a:buNone/>
            </a:pPr>
            <a:r>
              <a:rPr lang="cs-CZ" dirty="0"/>
              <a:t>2 kusy tréninkových </a:t>
            </a:r>
            <a:r>
              <a:rPr lang="cs-CZ" dirty="0" err="1"/>
              <a:t>minibranek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139953" y="1535113"/>
            <a:ext cx="4546848" cy="639762"/>
          </a:xfrm>
        </p:spPr>
        <p:txBody>
          <a:bodyPr>
            <a:normAutofit fontScale="92500"/>
          </a:bodyPr>
          <a:lstStyle/>
          <a:p>
            <a:r>
              <a:rPr lang="cs-CZ" dirty="0"/>
              <a:t>      Pořízení bezpečnostních branek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4BA0B4B-1559-4062-A4B3-489D2AB80C9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688431"/>
            <a:ext cx="38989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56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RC Pampeliška 15.000,- Kč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Rádi bychom Vás požádali o finanční příspěvek 20 000,- Kč. V letošním roce musíme pořídit do centra novou tiskárnu s kopírkou a scannerem. V době narůstající úřednické mašinerie je to věc pro kancelář nezbytná. Kromě administrativních záležitostí slouží hlavně k tisku informačních materiálů a materiálům, které se používají při pravidelných i jednorázových kurzech a programech.</a:t>
            </a:r>
          </a:p>
          <a:p>
            <a:r>
              <a:rPr lang="cs-CZ" dirty="0"/>
              <a:t>Další věcí, kterou musíme v letošním roce ve vybavení RC obnovit je parní vysavač. Ten slouží ke každodennímu úklidu centra. </a:t>
            </a:r>
          </a:p>
          <a:p>
            <a:pPr marL="0" indent="0">
              <a:buNone/>
            </a:pPr>
            <a:endParaRPr lang="cs-CZ" dirty="0"/>
          </a:p>
          <a:p>
            <a:pPr marL="0" lvl="4" indent="0">
              <a:buNone/>
            </a:pPr>
            <a:endParaRPr lang="cs-CZ" sz="3200" b="1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72605"/>
            <a:ext cx="4038600" cy="338115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/>
              <a:t>Podpora restaurování obrazu Patrona města sv. Víta    166.000,- Kč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Městské muzeum Březnice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3538736" cy="40624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Obraz sv. Víta + rám</a:t>
            </a:r>
          </a:p>
          <a:p>
            <a:pPr marL="0" indent="0">
              <a:buNone/>
            </a:pPr>
            <a:r>
              <a:rPr lang="cs-CZ" dirty="0"/>
              <a:t>206 x 305 cm</a:t>
            </a:r>
          </a:p>
          <a:p>
            <a:pPr marL="0" indent="0">
              <a:buNone/>
            </a:pPr>
            <a:r>
              <a:rPr lang="cs-CZ" dirty="0"/>
              <a:t>„Jedná se o velmi kvalitní malbu provedenou barokní technikou oleje na plátno kolem roku 1700.“</a:t>
            </a:r>
          </a:p>
          <a:p>
            <a:pPr marL="0" indent="0">
              <a:buNone/>
            </a:pPr>
            <a:r>
              <a:rPr lang="cs-CZ" dirty="0"/>
              <a:t>Restaurátorské práce včetně rámu provedla akademická restaurátorka L. </a:t>
            </a:r>
            <a:r>
              <a:rPr lang="cs-CZ" dirty="0" err="1"/>
              <a:t>Helfertová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Dílo prezentováno na svátek sv. Víta dne 15. června.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     PATRON MĚSTA BŘEZNICE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73B0E8B0-56FE-4894-9CBD-1D7C5C8AC1B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50" y="2174874"/>
            <a:ext cx="3236590" cy="4667197"/>
          </a:xfrm>
        </p:spPr>
      </p:pic>
    </p:spTree>
    <p:extLst>
      <p:ext uri="{BB962C8B-B14F-4D97-AF65-F5344CB8AC3E}">
        <p14:creationId xmlns:p14="http://schemas.microsoft.com/office/powerpoint/2010/main" val="3819241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47FCED-C415-4E77-9C20-76A2A1F34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Děkujeme všem dárcům!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907CB8-D517-4BD1-BD53-963570EBC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853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Město Březnice – Galerie </a:t>
            </a:r>
            <a:br>
              <a:rPr lang="cs-CZ" b="1" dirty="0"/>
            </a:br>
            <a:r>
              <a:rPr lang="cs-CZ" b="1" dirty="0"/>
              <a:t>listopad 2019  –  162.000,- Kč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Galerie Ludvíka Kuby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187824" cy="395128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Autor busty: Martin Zet</a:t>
            </a:r>
          </a:p>
          <a:p>
            <a:pPr marL="0" indent="0">
              <a:buNone/>
            </a:pPr>
            <a:r>
              <a:rPr lang="cs-CZ" dirty="0"/>
              <a:t>Autor soklu: Stanislav Chochola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POTRÉT LUDVÍKA KUBY</a:t>
            </a:r>
          </a:p>
          <a:p>
            <a:pPr marL="0" indent="0">
              <a:buNone/>
            </a:pPr>
            <a:r>
              <a:rPr lang="cs-CZ" dirty="0"/>
              <a:t>vernisáž 30.11.2019</a:t>
            </a:r>
          </a:p>
          <a:p>
            <a:pPr marL="0" indent="0">
              <a:buNone/>
            </a:pPr>
            <a:r>
              <a:rPr lang="cs-CZ" dirty="0"/>
              <a:t>bronz 162 000,- Kč</a:t>
            </a:r>
          </a:p>
          <a:p>
            <a:pPr marL="0" indent="0">
              <a:buNone/>
            </a:pPr>
            <a:r>
              <a:rPr lang="cs-CZ" dirty="0"/>
              <a:t>Sokl realizoval a daroval městu Ing. Stanislav Chochola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BUSTA LUDVÍKA KUBY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FFF304C1-CE79-4B5F-B918-24BD5C6CF31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  <p:extLst>
      <p:ext uri="{BB962C8B-B14F-4D97-AF65-F5344CB8AC3E}">
        <p14:creationId xmlns:p14="http://schemas.microsoft.com/office/powerpoint/2010/main" val="2786672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ZŠ Březnice     100.000,- Kč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1315504"/>
            <a:ext cx="4040188" cy="639762"/>
          </a:xfrm>
        </p:spPr>
        <p:txBody>
          <a:bodyPr>
            <a:normAutofit/>
          </a:bodyPr>
          <a:lstStyle/>
          <a:p>
            <a:r>
              <a:rPr lang="cs-CZ" dirty="0"/>
              <a:t>Realizováno 2019: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92895"/>
            <a:ext cx="2962672" cy="395128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Vybavení pro žáky školy za účelem zřízení klidových zón (podpora aktivního trávení času o přestávkách, všestranný rozvoj dětské osobnosti)</a:t>
            </a:r>
          </a:p>
          <a:p>
            <a:endParaRPr lang="cs-CZ" dirty="0"/>
          </a:p>
          <a:p>
            <a:r>
              <a:rPr lang="cs-CZ" dirty="0"/>
              <a:t>Vedení školy oceňuje především trvalý zájem o rozvoj školy a odvahu podpořit netradiční oblasti ve vzdělávání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283968" y="1723969"/>
            <a:ext cx="4041775" cy="639762"/>
          </a:xfrm>
        </p:spPr>
        <p:txBody>
          <a:bodyPr>
            <a:normAutofit/>
          </a:bodyPr>
          <a:lstStyle/>
          <a:p>
            <a:r>
              <a:rPr lang="cs-CZ" dirty="0"/>
              <a:t>     Vybavení klidové zóny</a:t>
            </a:r>
          </a:p>
          <a:p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39909C70-BD8B-4632-9157-9073E282E7F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2363731"/>
            <a:ext cx="5268384" cy="3951288"/>
          </a:xfrm>
        </p:spPr>
      </p:pic>
    </p:spTree>
    <p:extLst>
      <p:ext uri="{BB962C8B-B14F-4D97-AF65-F5344CB8AC3E}">
        <p14:creationId xmlns:p14="http://schemas.microsoft.com/office/powerpoint/2010/main" val="3554770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B35A0-95CA-4459-BC00-0905CD65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Sbor dobrovolných hasičů  15.000,- Kč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E7E9177-7F19-483E-A658-C264751A25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Oslavy v Březnici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7C1B076-525E-4889-82CD-7F89BF54B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140. VÝROČÍ ZALOŽENÍ SBORU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D723A02-225F-42B6-AFD0-C5F0C2224B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Dar v roce 2019 byl využit na dekorování praporů, organizaci slavnostní schůze.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343BEB2B-659B-47C2-8730-6DBF87A9BE0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02587"/>
            <a:ext cx="4041775" cy="2695863"/>
          </a:xfrm>
        </p:spPr>
      </p:pic>
    </p:spTree>
    <p:extLst>
      <p:ext uri="{BB962C8B-B14F-4D97-AF65-F5344CB8AC3E}">
        <p14:creationId xmlns:p14="http://schemas.microsoft.com/office/powerpoint/2010/main" val="23046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Pečovatelská služba 10.000,- Kč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Pro provozní potřeby roku 2020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Pečovatelská služba města Březnice nás opět požádala o praktický dar pro seniory.</a:t>
            </a:r>
          </a:p>
          <a:p>
            <a:pPr marL="0" indent="0">
              <a:buNone/>
            </a:pPr>
            <a:r>
              <a:rPr lang="cs-CZ" dirty="0"/>
              <a:t>Kdo by naše seniory nepodpořil?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cs-CZ" dirty="0"/>
              <a:t>Jídlonosiče v </a:t>
            </a:r>
            <a:r>
              <a:rPr lang="cs-CZ" dirty="0" err="1"/>
              <a:t>termoobalu</a:t>
            </a:r>
            <a:r>
              <a:rPr lang="cs-CZ" dirty="0"/>
              <a:t> </a:t>
            </a:r>
            <a:r>
              <a:rPr lang="cs-CZ" dirty="0" err="1"/>
              <a:t>profi</a:t>
            </a:r>
            <a:endParaRPr lang="cs-CZ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4F14CFB8-7AF5-4750-B1BB-E5E187CD1CA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85" y="2634853"/>
            <a:ext cx="4515247" cy="3386435"/>
          </a:xfrm>
        </p:spPr>
      </p:pic>
    </p:spTree>
    <p:extLst>
      <p:ext uri="{BB962C8B-B14F-4D97-AF65-F5344CB8AC3E}">
        <p14:creationId xmlns:p14="http://schemas.microsoft.com/office/powerpoint/2010/main" val="170698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II. MŠ Březnice     50.000,- Kč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8312" y="1445433"/>
            <a:ext cx="4040188" cy="639762"/>
          </a:xfrm>
        </p:spPr>
        <p:txBody>
          <a:bodyPr>
            <a:normAutofit/>
          </a:bodyPr>
          <a:lstStyle/>
          <a:p>
            <a:r>
              <a:rPr lang="cs-CZ" dirty="0" err="1"/>
              <a:t>Źádost</a:t>
            </a:r>
            <a:r>
              <a:rPr lang="cs-CZ" dirty="0"/>
              <a:t> 2020: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92895"/>
            <a:ext cx="2962672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Nákup herních prvků na zahradu MŠ za účelem zlepšování pohybových dovedností dětí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860032" y="1906081"/>
            <a:ext cx="3753743" cy="639762"/>
          </a:xfrm>
        </p:spPr>
        <p:txBody>
          <a:bodyPr>
            <a:normAutofit/>
          </a:bodyPr>
          <a:lstStyle/>
          <a:p>
            <a:r>
              <a:rPr lang="cs-CZ" dirty="0"/>
              <a:t>Herní prvky na zahradu</a:t>
            </a:r>
          </a:p>
          <a:p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BDEEB47-99AB-486D-82E5-773EA42A885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012318"/>
            <a:ext cx="4041775" cy="22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55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Kulturní Gang Březnice  15.000,- Kč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783778"/>
          </a:xfrm>
        </p:spPr>
        <p:txBody>
          <a:bodyPr>
            <a:normAutofit/>
          </a:bodyPr>
          <a:lstStyle/>
          <a:p>
            <a:r>
              <a:rPr lang="cs-CZ" dirty="0"/>
              <a:t>      </a:t>
            </a:r>
            <a:r>
              <a:rPr lang="cs-CZ" sz="3100" dirty="0"/>
              <a:t>    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39552" y="1417638"/>
            <a:ext cx="8352928" cy="922932"/>
          </a:xfrm>
        </p:spPr>
        <p:txBody>
          <a:bodyPr>
            <a:normAutofit/>
          </a:bodyPr>
          <a:lstStyle/>
          <a:p>
            <a:pPr algn="ctr"/>
            <a:r>
              <a:rPr lang="cs-CZ" dirty="0" err="1"/>
              <a:t>Rockfest</a:t>
            </a:r>
            <a:r>
              <a:rPr lang="cs-CZ" dirty="0"/>
              <a:t>, Cestovatelské pořady, Koncerty alternativních kapel, Čertovské hrádky, Rodinné akce</a:t>
            </a:r>
          </a:p>
          <a:p>
            <a:pPr algn="ctr"/>
            <a:endParaRPr lang="cs-CZ" sz="1200" dirty="0"/>
          </a:p>
        </p:txBody>
      </p:sp>
      <p:pic>
        <p:nvPicPr>
          <p:cNvPr id="9" name="Zástupný obsah 13">
            <a:extLst>
              <a:ext uri="{FF2B5EF4-FFF2-40B4-BE49-F238E27FC236}">
                <a16:creationId xmlns:a16="http://schemas.microsoft.com/office/drawing/2014/main" id="{308F7C57-B2BF-4CC9-8CC6-0358E3D8CC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00" y="2803790"/>
            <a:ext cx="4286188" cy="2857458"/>
          </a:xfr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BD52129-8EFD-40B1-A051-8737A1C786D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625" y="2174875"/>
            <a:ext cx="3460175" cy="474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00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Kulturní Gang Březnice 15.000,- Kč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783778"/>
          </a:xfrm>
        </p:spPr>
        <p:txBody>
          <a:bodyPr>
            <a:normAutofit/>
          </a:bodyPr>
          <a:lstStyle/>
          <a:p>
            <a:r>
              <a:rPr lang="cs-CZ" dirty="0"/>
              <a:t>      </a:t>
            </a:r>
            <a:r>
              <a:rPr lang="cs-CZ" sz="3100" dirty="0"/>
              <a:t>    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39552" y="1417638"/>
            <a:ext cx="8352928" cy="922932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Jedna z nejúspěšnějších akcí roku 2019: </a:t>
            </a:r>
            <a:r>
              <a:rPr lang="cs-CZ" dirty="0" err="1"/>
              <a:t>Gulášování</a:t>
            </a:r>
            <a:r>
              <a:rPr lang="cs-CZ" dirty="0"/>
              <a:t> </a:t>
            </a:r>
          </a:p>
          <a:p>
            <a:pPr algn="ctr"/>
            <a:endParaRPr lang="cs-CZ" sz="1200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38BAEF22-97C4-4FE9-86E0-3DA2F46B8F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74874"/>
            <a:ext cx="3190700" cy="4512387"/>
          </a:xfrm>
        </p:spPr>
      </p:pic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3AAE4A06-0CF2-436E-A69A-7685A710112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07" y="2636912"/>
            <a:ext cx="4644518" cy="3096344"/>
          </a:xfrm>
        </p:spPr>
      </p:pic>
    </p:spTree>
    <p:extLst>
      <p:ext uri="{BB962C8B-B14F-4D97-AF65-F5344CB8AC3E}">
        <p14:creationId xmlns:p14="http://schemas.microsoft.com/office/powerpoint/2010/main" val="3412230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C7F3E-1322-4415-8424-B6609346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r>
              <a:rPr lang="cs-CZ" b="1" dirty="0"/>
              <a:t>KGB Plánován 2020: 15.000,- Kč 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C8F439E-9315-418F-BA0D-D36FBE3AE1B5}"/>
              </a:ext>
            </a:extLst>
          </p:cNvPr>
          <p:cNvSpPr/>
          <p:nvPr/>
        </p:nvSpPr>
        <p:spPr>
          <a:xfrm>
            <a:off x="539552" y="1988840"/>
            <a:ext cx="7992888" cy="4129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 roce 2020 uspořádáme opět Březnické </a:t>
            </a:r>
            <a:r>
              <a:rPr lang="cs-CZ" dirty="0" err="1"/>
              <a:t>gulášování</a:t>
            </a:r>
            <a:r>
              <a:rPr lang="cs-CZ" dirty="0"/>
              <a:t>, </a:t>
            </a:r>
            <a:r>
              <a:rPr lang="cs-CZ" dirty="0" err="1"/>
              <a:t>Rockfest</a:t>
            </a:r>
            <a:r>
              <a:rPr lang="cs-CZ" dirty="0"/>
              <a:t> Březnice, Lokální </a:t>
            </a:r>
            <a:r>
              <a:rPr lang="cs-CZ" dirty="0" err="1"/>
              <a:t>filmovar</a:t>
            </a:r>
            <a:r>
              <a:rPr lang="cs-CZ" dirty="0"/>
              <a:t>, </a:t>
            </a:r>
            <a:r>
              <a:rPr lang="cs-CZ" dirty="0" err="1"/>
              <a:t>Listopadovej</a:t>
            </a:r>
            <a:r>
              <a:rPr lang="cs-CZ" dirty="0"/>
              <a:t> underground či Čertovské hrátky.</a:t>
            </a:r>
          </a:p>
          <a:p>
            <a:r>
              <a:rPr lang="cs-CZ" b="1" u="sng" dirty="0"/>
              <a:t>Příspěvek Nadačního fondu bychom rádi využili na spolufinancování těchto akcí, ale také na doplnění mobiliáře na starém kluzišti (lavice, stoly).</a:t>
            </a:r>
            <a:endParaRPr lang="cs-CZ" dirty="0"/>
          </a:p>
          <a:p>
            <a:r>
              <a:rPr lang="cs-CZ" dirty="0"/>
              <a:t>Veškeré realizované aktivity přispějí ke zvýšení atraktivnosti života ve venkovském region.  Projekt nepřináší žádná významná rizika a s ohledem na zkušenosti žadatele je velmi dobře realizovatelný.  Financování v plné výši z rozpočtu spolku je však obtížné.  Kromě nadačního příspěvku budou jednotlivé akce financovány také z příjmů ze vstupného, doplňkového prodeje, prostředků spolku a dalších grantů. 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Vážíme si Vaší podpory, která přispívá k rozvoji kulturního života v našem městě a okolí.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b="1" dirty="0">
              <a:latin typeface="Cambria" panose="020405030504060302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946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555</Words>
  <Application>Microsoft Office PowerPoint</Application>
  <PresentationFormat>Předvádění na obrazovce (4:3)</PresentationFormat>
  <Paragraphs>66</Paragraphs>
  <Slides>13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Motiv sady Office</vt:lpstr>
      <vt:lpstr>Acrobat Document</vt:lpstr>
      <vt:lpstr>Prezentace projektů  Nadačního fondu pro Březnici za rok 2020 </vt:lpstr>
      <vt:lpstr>Město Březnice – Galerie  listopad 2019  –  162.000,- Kč</vt:lpstr>
      <vt:lpstr>ZŠ Březnice     100.000,- Kč</vt:lpstr>
      <vt:lpstr>Sbor dobrovolných hasičů  15.000,- Kč</vt:lpstr>
      <vt:lpstr>Pečovatelská služba 10.000,- Kč</vt:lpstr>
      <vt:lpstr>II. MŠ Březnice     50.000,- Kč</vt:lpstr>
      <vt:lpstr>Kulturní Gang Březnice  15.000,- Kč </vt:lpstr>
      <vt:lpstr>Kulturní Gang Březnice 15.000,- Kč </vt:lpstr>
      <vt:lpstr>KGB Plánován 2020: 15.000,- Kč </vt:lpstr>
      <vt:lpstr>SK Březnice 15.000,- Kč </vt:lpstr>
      <vt:lpstr>RC Pampeliška 15.000,- Kč</vt:lpstr>
      <vt:lpstr>Podpora restaurování obrazu Patrona města sv. Víta    166.000,- Kč</vt:lpstr>
      <vt:lpstr>Děkujeme všem dárcům!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Nadačního fondu pro Březnici</dc:title>
  <dc:creator>User</dc:creator>
  <cp:lastModifiedBy>Miroslav Zak</cp:lastModifiedBy>
  <cp:revision>171</cp:revision>
  <dcterms:created xsi:type="dcterms:W3CDTF">2014-02-27T18:24:57Z</dcterms:created>
  <dcterms:modified xsi:type="dcterms:W3CDTF">2022-04-02T09:04:28Z</dcterms:modified>
</cp:coreProperties>
</file>